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450" r:id="rId3"/>
    <p:sldId id="472" r:id="rId4"/>
    <p:sldId id="453" r:id="rId5"/>
    <p:sldId id="452" r:id="rId6"/>
    <p:sldId id="457" r:id="rId7"/>
    <p:sldId id="458" r:id="rId8"/>
    <p:sldId id="451" r:id="rId9"/>
    <p:sldId id="465" r:id="rId10"/>
    <p:sldId id="468" r:id="rId11"/>
    <p:sldId id="414" r:id="rId12"/>
    <p:sldId id="454" r:id="rId13"/>
    <p:sldId id="434" r:id="rId14"/>
    <p:sldId id="435" r:id="rId15"/>
    <p:sldId id="471" r:id="rId16"/>
    <p:sldId id="410" r:id="rId17"/>
    <p:sldId id="460" r:id="rId18"/>
    <p:sldId id="461" r:id="rId19"/>
    <p:sldId id="463" r:id="rId20"/>
    <p:sldId id="464" r:id="rId21"/>
    <p:sldId id="462" r:id="rId22"/>
    <p:sldId id="436" r:id="rId23"/>
    <p:sldId id="386" r:id="rId24"/>
    <p:sldId id="422" r:id="rId25"/>
    <p:sldId id="383" r:id="rId26"/>
    <p:sldId id="438" r:id="rId27"/>
    <p:sldId id="297" r:id="rId28"/>
    <p:sldId id="400" r:id="rId29"/>
    <p:sldId id="441" r:id="rId30"/>
    <p:sldId id="387" r:id="rId31"/>
    <p:sldId id="401" r:id="rId32"/>
    <p:sldId id="442" r:id="rId33"/>
    <p:sldId id="402" r:id="rId34"/>
    <p:sldId id="455" r:id="rId35"/>
    <p:sldId id="445" r:id="rId36"/>
    <p:sldId id="403" r:id="rId37"/>
    <p:sldId id="444" r:id="rId38"/>
    <p:sldId id="388" r:id="rId39"/>
    <p:sldId id="404" r:id="rId40"/>
    <p:sldId id="389" r:id="rId41"/>
    <p:sldId id="405" r:id="rId42"/>
  </p:sldIdLst>
  <p:sldSz cx="12192000" cy="6858000"/>
  <p:notesSz cx="6858000" cy="9144000"/>
  <p:embeddedFontLst>
    <p:embeddedFont>
      <p:font typeface="Roboto Medium" panose="02000000000000000000" pitchFamily="2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Fira Sans" panose="020B0604020202020204" charset="0"/>
      <p:regular r:id="rId49"/>
      <p:bold r:id="rId50"/>
      <p:italic r:id="rId51"/>
      <p:boldItalic r:id="rId52"/>
    </p:embeddedFont>
    <p:embeddedFont>
      <p:font typeface="Raleway" pitchFamily="2" charset="-52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0" roundtripDataSignature="AMtx7mj3sTd9pDXQHbOoTcPDxTbIlpDe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21B3B-0D66-4FE6-9305-22E177A7C09E}">
  <a:tblStyle styleId="{3A721B3B-0D66-4FE6-9305-22E177A7C0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6730" autoAdjust="0"/>
  </p:normalViewPr>
  <p:slideViewPr>
    <p:cSldViewPr snapToGrid="0">
      <p:cViewPr>
        <p:scale>
          <a:sx n="125" d="100"/>
          <a:sy n="125" d="100"/>
        </p:scale>
        <p:origin x="-1158" y="-624"/>
      </p:cViewPr>
      <p:guideLst>
        <p:guide orient="horz" pos="2160"/>
        <p:guide pos="384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110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56a47fe6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g1356a47fe6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8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73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0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0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4CA34926-9B26-E579-8F6C-701E5212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CE32D5C5-7086-03B7-CAF8-EC66ED278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8C232D0E-FB74-5E22-393F-BA47E63EE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1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509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52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39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34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011012FA-08FA-2FC8-05CD-D7185265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6e8c9f0c_0_0:notes">
            <a:extLst>
              <a:ext uri="{FF2B5EF4-FFF2-40B4-BE49-F238E27FC236}">
                <a16:creationId xmlns:a16="http://schemas.microsoft.com/office/drawing/2014/main" id="{EA7E7342-4D51-7391-BBEB-E77C88C3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3e6e8c9f0c_0_0:notes">
            <a:extLst>
              <a:ext uri="{FF2B5EF4-FFF2-40B4-BE49-F238E27FC236}">
                <a16:creationId xmlns:a16="http://schemas.microsoft.com/office/drawing/2014/main" id="{5ED1458D-AD69-68BD-2606-21E14F2FA3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5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5B58-44E2-2570-EA59-97100BD9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C6FB64E-7700-BA51-BE1F-0FEA633BD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3630A6B-677A-7E1B-EDB2-0BA60A3D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191165-F0A2-9469-CA06-5A34DE98F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48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381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744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703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67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7CE93C4F-236C-89DC-64F1-D4150098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1640027-537D-D589-3E13-F79D8CE9F1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1F27EF56-24FA-B342-47C3-0FCAE7D3B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758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13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732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При  большее значение придаётся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Recall, </a:t>
            </a:r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а при  — </a:t>
            </a:r>
            <a:r>
              <a:rPr lang="en" b="0" i="0" dirty="0">
                <a:solidFill>
                  <a:srgbClr val="333333"/>
                </a:solidFill>
                <a:effectLst/>
                <a:latin typeface="-apple-system"/>
              </a:rPr>
              <a:t>Precision.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0504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122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E2B8BDDF-B213-FA6B-3EBF-38579E9C5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DE1E46F-EF69-5F29-08B9-E8B0D7A0A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6553397F-C68B-4315-E928-7DDC9D07B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78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230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996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480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73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0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77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84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233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6AC8-FF9B-FAFC-38B9-11097D7A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AA76A95-6DB5-4B46-049F-B1FC89515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E320AE-2717-98EB-4092-03CAAD3BF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AEEC9E-7CBF-9E8B-30DC-3764E711D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72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06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76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inaGoloshchapova/ml_system_design_doc_r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hyperlink" Target="https://wiki.loginom.ru/articles/machine-learning.html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210.png"/><Relationship Id="rId5" Type="http://schemas.openxmlformats.org/officeDocument/2006/relationships/hyperlink" Target="https://wiki.loginom.ru/articles/training-sample.html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wiki.loginom.ru/articles/taught-model.html" TargetMode="External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9.svg"/><Relationship Id="rId4" Type="http://schemas.openxmlformats.org/officeDocument/2006/relationships/image" Target="../media/image37.png"/><Relationship Id="rId9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data.com/ml/ru/ML_Probability.htm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cikit-learn.org/stable/modules/model_evaluation.htm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7%D0%B0%D0%BA%D0%BE%D0%BD_%D0%93%D1%83%D0%B4%D1%85%D0%B0%D1%80%D1%82%D0%B0#cite_note-1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7%D0%B0%D0%BA%D0%BE%D0%BD_%D0%93%D1%83%D0%B4%D1%85%D0%B0%D1%80%D1%82%D0%B0#cite_note-%C3%A9chos-3" TargetMode="External"/><Relationship Id="rId4" Type="http://schemas.openxmlformats.org/officeDocument/2006/relationships/hyperlink" Target="https://ru.wikipedia.org/wiki/%D0%97%D0%B0%D0%BA%D0%BE%D0%BD_%D0%93%D1%83%D0%B4%D1%85%D0%B0%D1%80%D1%82%D0%B0#cite_note-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56a47fe64_0_3"/>
          <p:cNvSpPr txBox="1">
            <a:spLocks noGrp="1"/>
          </p:cNvSpPr>
          <p:nvPr>
            <p:ph type="ctrTitle"/>
          </p:nvPr>
        </p:nvSpPr>
        <p:spPr>
          <a:xfrm>
            <a:off x="4572551" y="3429002"/>
            <a:ext cx="7741919" cy="104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2396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05"/>
              <a:buFont typeface="Raleway"/>
              <a:buNone/>
            </a:pPr>
            <a:r>
              <a:rPr lang="ru-RU" sz="4400" dirty="0">
                <a:solidFill>
                  <a:schemeClr val="tx1"/>
                </a:solidFill>
                <a:latin typeface="+mn-lt"/>
                <a:ea typeface="Roboto Medium"/>
                <a:cs typeface="Roboto Medium"/>
                <a:sym typeface="Roboto Medium"/>
              </a:rPr>
              <a:t>Качество работы моделей машинного обучения. </a:t>
            </a:r>
          </a:p>
        </p:txBody>
      </p:sp>
      <p:pic>
        <p:nvPicPr>
          <p:cNvPr id="2" name="Google Shape;103;p3">
            <a:extLst>
              <a:ext uri="{FF2B5EF4-FFF2-40B4-BE49-F238E27FC236}">
                <a16:creationId xmlns:a16="http://schemas.microsoft.com/office/drawing/2014/main" id="{B342DDB1-2CEC-E64A-291B-BE3006CAA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330" t="27061" r="44625" b="33918"/>
          <a:stretch/>
        </p:blipFill>
        <p:spPr>
          <a:xfrm>
            <a:off x="10004034" y="129121"/>
            <a:ext cx="2016631" cy="10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B3038-0DB6-1A8B-F9B0-B3B20C8B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4EAF96-28F0-8041-47EC-8959138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5063E-C9E3-B7D6-E0A9-203CB34CA2B4}"/>
              </a:ext>
            </a:extLst>
          </p:cNvPr>
          <p:cNvSpPr txBox="1"/>
          <p:nvPr/>
        </p:nvSpPr>
        <p:spPr>
          <a:xfrm>
            <a:off x="294701" y="6550223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kolodezev.ru</a:t>
            </a:r>
            <a:r>
              <a:rPr lang="ru-RU" dirty="0"/>
              <a:t>/mlsysd23-2.html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8905E-B761-625F-63D4-B93A7991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471"/>
            <a:ext cx="5321300" cy="2755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DA02ED-4558-0459-90BB-AC72F98A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0"/>
            <a:ext cx="5156200" cy="2552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FD4622-4086-B8D1-862D-4A5926102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10" y="3626909"/>
            <a:ext cx="5232400" cy="2857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E7FA14-B11B-6487-C2C8-2C881476F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985"/>
            <a:ext cx="4445000" cy="2743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55F6E5-C82C-19FF-83DC-F58A28747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3149634"/>
            <a:ext cx="5041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1571-8B7D-ED54-FFD7-D504DE71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9084F-C08C-8C27-1682-A3839AEE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189635"/>
            <a:ext cx="10515600" cy="517376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+mn-lt"/>
              </a:rPr>
              <a:t>ML-</a:t>
            </a:r>
            <a:r>
              <a:rPr lang="ru-RU" dirty="0">
                <a:latin typeface="+mn-lt"/>
              </a:rPr>
              <a:t>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FC4BF-7026-F1B1-FFD8-812CD41FE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1" y="707010"/>
            <a:ext cx="12019424" cy="615098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Что будем измерять </a:t>
            </a:r>
            <a:r>
              <a:rPr lang="ru-RU" sz="2400" dirty="0" smtClean="0">
                <a:latin typeface="+mn-lt"/>
              </a:rPr>
              <a:t> - метрики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Как будем измерять </a:t>
            </a:r>
            <a:r>
              <a:rPr lang="ru-RU" sz="2400" dirty="0" smtClean="0">
                <a:latin typeface="+mn-lt"/>
              </a:rPr>
              <a:t>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Какую </a:t>
            </a:r>
            <a:r>
              <a:rPr lang="ru-RU" dirty="0">
                <a:latin typeface="+mn-lt"/>
              </a:rPr>
              <a:t>задачу </a:t>
            </a:r>
            <a:r>
              <a:rPr lang="ru-RU" dirty="0" smtClean="0">
                <a:latin typeface="+mn-lt"/>
              </a:rPr>
              <a:t>решать – модальность, тип задач, модель, данные</a:t>
            </a:r>
            <a:endParaRPr lang="ru-RU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С </a:t>
            </a:r>
            <a:r>
              <a:rPr lang="ru-RU" sz="2400" dirty="0">
                <a:latin typeface="+mn-lt"/>
              </a:rPr>
              <a:t>чем сравнивать </a:t>
            </a:r>
            <a:r>
              <a:rPr lang="en" sz="2400" dirty="0"/>
              <a:t>Baseline</a:t>
            </a:r>
            <a:endParaRPr lang="ru-RU" sz="24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Простой </a:t>
            </a:r>
            <a:r>
              <a:rPr lang="en" dirty="0">
                <a:latin typeface="+mn-lt"/>
              </a:rPr>
              <a:t>Baseline</a:t>
            </a:r>
            <a:endParaRPr lang="ru-RU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Можно взять SOTA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и смотреть с чем они </a:t>
            </a:r>
            <a:r>
              <a:rPr lang="ru-RU" dirty="0" smtClean="0">
                <a:latin typeface="+mn-lt"/>
              </a:rPr>
              <a:t>сравнивают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Можно заменить сравнение на критерий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напр. </a:t>
            </a:r>
            <a:r>
              <a:rPr lang="en-US" sz="2400" dirty="0" smtClean="0">
                <a:latin typeface="+mn-lt"/>
              </a:rPr>
              <a:t>Real time, MAPE 2% </a:t>
            </a:r>
            <a:r>
              <a:rPr lang="ru-RU" sz="2400" dirty="0" smtClean="0">
                <a:latin typeface="+mn-lt"/>
              </a:rPr>
              <a:t>из внешних требований/конкурентов, </a:t>
            </a: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не хуже специалиста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Оценка достоверности </a:t>
            </a:r>
            <a:r>
              <a:rPr lang="ru-RU" sz="2400" dirty="0" smtClean="0">
                <a:latin typeface="+mn-lt"/>
              </a:rPr>
              <a:t>результатов (</a:t>
            </a:r>
            <a:r>
              <a:rPr lang="ru-RU" sz="2400" dirty="0" err="1" smtClean="0">
                <a:latin typeface="+mn-lt"/>
              </a:rPr>
              <a:t>валидация</a:t>
            </a:r>
            <a:r>
              <a:rPr lang="ru-RU" sz="2400" dirty="0" smtClean="0">
                <a:latin typeface="+mn-lt"/>
              </a:rPr>
              <a:t>, тест, мониторинг, </a:t>
            </a:r>
            <a:r>
              <a:rPr lang="en-US" sz="2400" dirty="0" smtClean="0">
                <a:latin typeface="+mn-lt"/>
              </a:rPr>
              <a:t>continual learning</a:t>
            </a:r>
            <a:r>
              <a:rPr lang="ru-RU" sz="2400" dirty="0" smtClean="0">
                <a:latin typeface="+mn-lt"/>
              </a:rPr>
              <a:t>)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 smtClean="0">
                <a:latin typeface="+mn-lt"/>
              </a:rPr>
              <a:t>Доверенность: Надежность</a:t>
            </a:r>
            <a:r>
              <a:rPr lang="ru-RU" sz="2400" dirty="0">
                <a:latin typeface="+mn-lt"/>
              </a:rPr>
              <a:t>, масштабируемость, </a:t>
            </a:r>
            <a:r>
              <a:rPr lang="ru-RU" sz="2400" dirty="0" smtClean="0">
                <a:latin typeface="+mn-lt"/>
              </a:rPr>
              <a:t>безопасность, приватность</a:t>
            </a:r>
          </a:p>
          <a:p>
            <a:endParaRPr lang="ru-RU" sz="1000" dirty="0">
              <a:latin typeface="+mn-lt"/>
            </a:endParaRPr>
          </a:p>
          <a:p>
            <a:r>
              <a:rPr lang="en" sz="2400" dirty="0"/>
              <a:t>SLA (Service Level Agreement) — </a:t>
            </a:r>
            <a:r>
              <a:rPr lang="ru-RU" sz="2400" dirty="0"/>
              <a:t>что мы можем измерить </a:t>
            </a:r>
            <a:r>
              <a:rPr lang="en" sz="2400" dirty="0"/>
              <a:t> </a:t>
            </a:r>
            <a:endParaRPr lang="ru-RU" sz="2400" dirty="0"/>
          </a:p>
          <a:p>
            <a:r>
              <a:rPr lang="en" sz="2400" dirty="0"/>
              <a:t>SLI (Service Level Indicator) — </a:t>
            </a:r>
            <a:r>
              <a:rPr lang="ru-RU" sz="2400" dirty="0"/>
              <a:t>какой уровень метрик нас устраивает </a:t>
            </a:r>
          </a:p>
          <a:p>
            <a:r>
              <a:rPr lang="en" sz="2400" dirty="0"/>
              <a:t>SLO (Service Level Objective) — </a:t>
            </a:r>
            <a:r>
              <a:rPr lang="ru-RU" sz="2400" dirty="0"/>
              <a:t>какой уровень ошибок </a:t>
            </a:r>
            <a:r>
              <a:rPr lang="ru-RU" sz="2400" dirty="0" smtClean="0"/>
              <a:t>неприемлем </a:t>
            </a:r>
            <a:endParaRPr lang="ru-RU" sz="2400" dirty="0"/>
          </a:p>
          <a:p>
            <a:r>
              <a:rPr lang="en" sz="2400" dirty="0"/>
              <a:t>SLA &gt; SLO</a:t>
            </a:r>
            <a:endParaRPr lang="ru-RU" sz="2400" dirty="0"/>
          </a:p>
          <a:p>
            <a:endParaRPr lang="ru-RU" sz="2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A600B-14FD-24C6-648C-5ED7C14B2110}"/>
              </a:ext>
            </a:extLst>
          </p:cNvPr>
          <p:cNvSpPr txBox="1"/>
          <p:nvPr/>
        </p:nvSpPr>
        <p:spPr>
          <a:xfrm>
            <a:off x="8037027" y="6444005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/download/mlsysd2ods.pdf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4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1A06D-A187-87A8-8AA4-2EA10BDA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FEA85-7E9C-24CD-DDC5-0401F702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83" y="55309"/>
            <a:ext cx="10515600" cy="111193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</a:t>
            </a:r>
            <a:r>
              <a:rPr lang="ru-RU" dirty="0" smtClean="0">
                <a:latin typeface="+mn-lt"/>
              </a:rPr>
              <a:t>метрики, примеры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2D6464-D14C-77B4-09DA-D379576E8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2" y="856122"/>
            <a:ext cx="12000048" cy="2124534"/>
          </a:xfrm>
        </p:spPr>
        <p:txBody>
          <a:bodyPr>
            <a:normAutofit/>
          </a:bodyPr>
          <a:lstStyle/>
          <a:p>
            <a:pPr marL="182563" indent="-160338">
              <a:tabLst>
                <a:tab pos="182563" algn="l"/>
              </a:tabLst>
            </a:pPr>
            <a:r>
              <a:rPr lang="ru-RU" sz="2000" dirty="0">
                <a:latin typeface="+mn-lt"/>
              </a:rPr>
              <a:t>Самоуправляемый автомобиль: </a:t>
            </a:r>
            <a:r>
              <a:rPr lang="ru-RU" sz="2000" dirty="0" smtClean="0">
                <a:latin typeface="+mn-lt"/>
              </a:rPr>
              <a:t>Высокие </a:t>
            </a:r>
            <a:r>
              <a:rPr lang="ru-RU" sz="2000" dirty="0">
                <a:latin typeface="+mn-lt"/>
              </a:rPr>
              <a:t>требования к </a:t>
            </a:r>
            <a:r>
              <a:rPr lang="ru-RU" sz="2000" dirty="0" smtClean="0">
                <a:latin typeface="+mn-lt"/>
              </a:rPr>
              <a:t>качеству</a:t>
            </a:r>
            <a:r>
              <a:rPr lang="ru-RU" sz="2000" dirty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и цена ошибки</a:t>
            </a:r>
            <a:endParaRPr lang="ru-RU" sz="2000" dirty="0">
              <a:latin typeface="+mn-lt"/>
            </a:endParaRPr>
          </a:p>
          <a:p>
            <a:pPr marL="182563" indent="-160338">
              <a:tabLst>
                <a:tab pos="182563" algn="l"/>
              </a:tabLst>
            </a:pPr>
            <a:r>
              <a:rPr lang="ru-RU" sz="2000" dirty="0">
                <a:latin typeface="+mn-lt"/>
              </a:rPr>
              <a:t>Подсказки при вводе </a:t>
            </a:r>
            <a:r>
              <a:rPr lang="ru-RU" sz="2000" dirty="0" smtClean="0">
                <a:latin typeface="+mn-lt"/>
              </a:rPr>
              <a:t>текста: Не </a:t>
            </a:r>
            <a:r>
              <a:rPr lang="ru-RU" sz="2000" dirty="0">
                <a:latin typeface="+mn-lt"/>
              </a:rPr>
              <a:t>такие высокие требования </a:t>
            </a:r>
          </a:p>
          <a:p>
            <a:pPr marL="182563" indent="-160338">
              <a:tabLst>
                <a:tab pos="182563" algn="l"/>
              </a:tabLst>
            </a:pPr>
            <a:r>
              <a:rPr lang="ru-RU" sz="2000" dirty="0" smtClean="0">
                <a:latin typeface="+mn-lt"/>
              </a:rPr>
              <a:t>Рекомендации </a:t>
            </a:r>
            <a:r>
              <a:rPr lang="ru-RU" sz="2000" dirty="0">
                <a:latin typeface="+mn-lt"/>
              </a:rPr>
              <a:t>в </a:t>
            </a:r>
            <a:r>
              <a:rPr lang="ru-RU" sz="2000" dirty="0" smtClean="0">
                <a:latin typeface="+mn-lt"/>
              </a:rPr>
              <a:t>интернет-магазине: Даже </a:t>
            </a:r>
            <a:r>
              <a:rPr lang="ru-RU" sz="2000" dirty="0">
                <a:latin typeface="+mn-lt"/>
              </a:rPr>
              <a:t>если совсем не то, все равно найдут поиском и купят </a:t>
            </a: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9945A5-C7B9-5CC4-2FA0-8203078AF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2" b="92200"/>
          <a:stretch/>
        </p:blipFill>
        <p:spPr>
          <a:xfrm>
            <a:off x="5813831" y="5669395"/>
            <a:ext cx="6096058" cy="584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87F76-5A4C-56FA-1A17-5D0265C627DB}"/>
              </a:ext>
            </a:extLst>
          </p:cNvPr>
          <p:cNvSpPr txBox="1"/>
          <p:nvPr/>
        </p:nvSpPr>
        <p:spPr>
          <a:xfrm>
            <a:off x="8552193" y="4930731"/>
            <a:ext cx="33645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dmitrii-naumenko</a:t>
            </a:r>
            <a:r>
              <a:rPr lang="ru-RU" dirty="0">
                <a:latin typeface="+mn-lt"/>
              </a:rPr>
              <a:t>/DDC2023/</a:t>
            </a:r>
            <a:r>
              <a:rPr lang="ru-RU" dirty="0" err="1">
                <a:latin typeface="+mn-lt"/>
              </a:rPr>
              <a:t>blob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main</a:t>
            </a:r>
            <a:r>
              <a:rPr lang="ru-RU" dirty="0">
                <a:latin typeface="+mn-lt"/>
              </a:rPr>
              <a:t>/ML%20System%20Design%20Doc.md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864126-08D8-EAA1-8822-3CA078C7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2" y="2337344"/>
            <a:ext cx="7971608" cy="8187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E3AF1F-B529-59F9-F491-66BE8B27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052" y="3147366"/>
            <a:ext cx="6898043" cy="10830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F9663E-4789-DF8C-32BE-3FEDBFA68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50" y="3867934"/>
            <a:ext cx="6123827" cy="8831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AAEB4F-F932-3C49-C19B-E33C58EA7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83" y="4942276"/>
            <a:ext cx="46736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36F49D-669C-4DA8-04CA-A2DC911D835B}"/>
              </a:ext>
            </a:extLst>
          </p:cNvPr>
          <p:cNvSpPr txBox="1"/>
          <p:nvPr/>
        </p:nvSpPr>
        <p:spPr>
          <a:xfrm>
            <a:off x="288472" y="6492950"/>
            <a:ext cx="6775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github.com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Chuguevskij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ml_system_design_doc_Revenue_in_shops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6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C564-F6DC-C4AA-FE63-14D4F540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E2780-74E4-9E6A-4701-3CA07CA3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84" y="275951"/>
            <a:ext cx="11037065" cy="714649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Источники проблем </a:t>
            </a:r>
            <a:r>
              <a:rPr lang="ru-RU" sz="3600" dirty="0" smtClean="0">
                <a:latin typeface="+mn-lt"/>
              </a:rPr>
              <a:t>модели (снижение метрик)  </a:t>
            </a:r>
            <a:endParaRPr lang="ru-RU" sz="36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82B177-6584-1639-0291-F19C6487F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" y="946446"/>
            <a:ext cx="11760231" cy="5103834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n-lt"/>
              </a:rPr>
              <a:t>Интерфейсы (</a:t>
            </a:r>
            <a:r>
              <a:rPr lang="en" sz="2200" dirty="0">
                <a:latin typeface="+mn-lt"/>
              </a:rPr>
              <a:t>API, GUI etc.) </a:t>
            </a:r>
          </a:p>
          <a:p>
            <a:r>
              <a:rPr lang="ru-RU" sz="2200" dirty="0">
                <a:latin typeface="+mn-lt"/>
              </a:rPr>
              <a:t>Данные </a:t>
            </a:r>
            <a:endParaRPr lang="ru-RU" sz="2200" dirty="0" smtClean="0">
              <a:latin typeface="+mn-lt"/>
            </a:endParaRPr>
          </a:p>
          <a:p>
            <a:pPr marL="1347788" lvl="1"/>
            <a:r>
              <a:rPr lang="ru-RU" sz="2200" u="sng" dirty="0" smtClean="0">
                <a:latin typeface="+mn-lt"/>
              </a:rPr>
              <a:t>качественные </a:t>
            </a:r>
            <a:r>
              <a:rPr lang="ru-RU" sz="2200" u="sng" dirty="0">
                <a:latin typeface="+mn-lt"/>
              </a:rPr>
              <a:t>данные – это данные, которые соответствуют всем предположениям о них </a:t>
            </a:r>
            <a:r>
              <a:rPr lang="ru-RU" sz="2200" dirty="0">
                <a:latin typeface="+mn-lt"/>
              </a:rPr>
              <a:t>(</a:t>
            </a:r>
            <a:r>
              <a:rPr lang="ru-RU" sz="2200" dirty="0" err="1">
                <a:latin typeface="+mn-lt"/>
              </a:rPr>
              <a:t>напр</a:t>
            </a:r>
            <a:r>
              <a:rPr lang="ru-RU" sz="2200" dirty="0">
                <a:latin typeface="+mn-lt"/>
              </a:rPr>
              <a:t>, нет пропусков, все числа </a:t>
            </a:r>
            <a:r>
              <a:rPr lang="en-US" sz="2200" dirty="0">
                <a:latin typeface="+mn-lt"/>
              </a:rPr>
              <a:t>&gt;0</a:t>
            </a:r>
            <a:r>
              <a:rPr lang="ru-RU" sz="2200" dirty="0">
                <a:latin typeface="+mn-lt"/>
              </a:rPr>
              <a:t> или категорий </a:t>
            </a:r>
            <a:r>
              <a:rPr lang="ru-RU" sz="2200" dirty="0" smtClean="0">
                <a:latin typeface="+mn-lt"/>
              </a:rPr>
              <a:t/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– </a:t>
            </a:r>
            <a:r>
              <a:rPr lang="ru-RU" sz="2200" dirty="0">
                <a:latin typeface="+mn-lt"/>
              </a:rPr>
              <a:t>те что задали)</a:t>
            </a:r>
          </a:p>
          <a:p>
            <a:pPr lvl="1"/>
            <a:r>
              <a:rPr lang="ru-RU" sz="2200" dirty="0">
                <a:latin typeface="+mn-lt"/>
              </a:rPr>
              <a:t>Предположения о данных нужно </a:t>
            </a:r>
            <a:r>
              <a:rPr lang="ru-RU" sz="2200" dirty="0" smtClean="0">
                <a:latin typeface="+mn-lt"/>
              </a:rPr>
              <a:t>проверять</a:t>
            </a:r>
          </a:p>
          <a:p>
            <a:pPr lvl="1"/>
            <a:r>
              <a:rPr lang="ru-RU" sz="2200" dirty="0" smtClean="0">
                <a:latin typeface="+mn-lt"/>
              </a:rPr>
              <a:t>Требования к данным могут  меняться, данные могут устаревать</a:t>
            </a:r>
            <a:endParaRPr lang="ru-RU" sz="2200" dirty="0">
              <a:latin typeface="+mn-lt"/>
            </a:endParaRPr>
          </a:p>
          <a:p>
            <a:pPr lvl="1"/>
            <a:r>
              <a:rPr lang="ru-RU" sz="2200" dirty="0" smtClean="0">
                <a:latin typeface="+mn-lt"/>
              </a:rPr>
              <a:t>Большие </a:t>
            </a:r>
            <a:r>
              <a:rPr lang="ru-RU" sz="2200" dirty="0">
                <a:latin typeface="+mn-lt"/>
              </a:rPr>
              <a:t>модели = Много </a:t>
            </a:r>
            <a:r>
              <a:rPr lang="ru-RU" sz="2200" dirty="0" smtClean="0">
                <a:latin typeface="+mn-lt"/>
              </a:rPr>
              <a:t>данных (данных </a:t>
            </a:r>
            <a:r>
              <a:rPr lang="ru-RU" sz="2200" dirty="0" err="1" smtClean="0">
                <a:latin typeface="+mn-lt"/>
              </a:rPr>
              <a:t>д.б</a:t>
            </a:r>
            <a:r>
              <a:rPr lang="ru-RU" sz="2200" dirty="0" smtClean="0">
                <a:latin typeface="+mn-lt"/>
              </a:rPr>
              <a:t>. а 2-3 (лучше 10 ) раз больше, </a:t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чем параметров модели</a:t>
            </a:r>
            <a:endParaRPr lang="en-US" sz="2200" dirty="0">
              <a:latin typeface="+mn-lt"/>
            </a:endParaRPr>
          </a:p>
          <a:p>
            <a:r>
              <a:rPr lang="en" sz="2200" dirty="0">
                <a:latin typeface="+mn-lt"/>
              </a:rPr>
              <a:t>ML-</a:t>
            </a:r>
            <a:r>
              <a:rPr lang="ru-RU" sz="2200" dirty="0">
                <a:latin typeface="+mn-lt"/>
              </a:rPr>
              <a:t>модели </a:t>
            </a:r>
            <a:r>
              <a:rPr lang="ru-RU" sz="2200" dirty="0" smtClean="0">
                <a:latin typeface="+mn-lt"/>
              </a:rPr>
              <a:t>и подходы к </a:t>
            </a:r>
            <a:r>
              <a:rPr lang="ru-RU" sz="2200" dirty="0" err="1" smtClean="0">
                <a:latin typeface="+mn-lt"/>
              </a:rPr>
              <a:t>обчени</a:t>
            </a:r>
            <a:endParaRPr lang="en-US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Инфраструктура </a:t>
            </a:r>
            <a:endParaRPr lang="en-US" sz="2200" dirty="0">
              <a:latin typeface="+mn-lt"/>
            </a:endParaRPr>
          </a:p>
          <a:p>
            <a:r>
              <a:rPr lang="ru-RU" sz="2200" dirty="0">
                <a:latin typeface="+mn-lt"/>
              </a:rPr>
              <a:t>Оборудование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 smtClean="0">
                <a:latin typeface="+mn-lt"/>
              </a:rPr>
              <a:t>сеть</a:t>
            </a:r>
            <a:r>
              <a:rPr lang="ru-RU" sz="2200" dirty="0" smtClean="0">
                <a:latin typeface="+mn-lt"/>
              </a:rPr>
              <a:t>  и прочие </a:t>
            </a:r>
            <a:r>
              <a:rPr lang="ru-RU" sz="2200" dirty="0" err="1" smtClean="0">
                <a:latin typeface="+mn-lt"/>
              </a:rPr>
              <a:t>органичения</a:t>
            </a:r>
            <a:endParaRPr lang="ru-RU" sz="2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5C321-D8AD-980F-7C21-2077DBCAF6CB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kolodezev.ru</a:t>
            </a:r>
            <a:r>
              <a:rPr lang="en" dirty="0">
                <a:latin typeface="+mn-lt"/>
              </a:rPr>
              <a:t>/download/mlsysd6ods.pdf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F444B-FED2-DEE7-9C41-AFFD74499027}"/>
              </a:ext>
            </a:extLst>
          </p:cNvPr>
          <p:cNvSpPr txBox="1"/>
          <p:nvPr/>
        </p:nvSpPr>
        <p:spPr>
          <a:xfrm>
            <a:off x="4701448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arxiv.org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pdf</a:t>
            </a:r>
            <a:r>
              <a:rPr lang="ru-RU" dirty="0">
                <a:latin typeface="+mn-lt"/>
              </a:rPr>
              <a:t>/1811.12808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FB436-3EDE-855C-687D-19E75CCBD156}"/>
              </a:ext>
            </a:extLst>
          </p:cNvPr>
          <p:cNvSpPr txBox="1"/>
          <p:nvPr/>
        </p:nvSpPr>
        <p:spPr>
          <a:xfrm>
            <a:off x="5483645" y="5796309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www.jeremyjordan.me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testing-ml</a:t>
            </a:r>
            <a:r>
              <a:rPr lang="ru-RU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05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15" y="101730"/>
            <a:ext cx="11037065" cy="1056051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Факторы качества ИИ модели</a:t>
            </a:r>
            <a:endParaRPr lang="ru-RU" sz="36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815" y="1157781"/>
            <a:ext cx="11579701" cy="5005945"/>
          </a:xfrm>
        </p:spPr>
        <p:txBody>
          <a:bodyPr/>
          <a:lstStyle/>
          <a:p>
            <a:pPr marL="114300" indent="0">
              <a:buNone/>
            </a:pPr>
            <a:r>
              <a:rPr lang="ru-RU" sz="2400" dirty="0">
                <a:latin typeface="+mn-lt"/>
              </a:rPr>
              <a:t>Данные важнее моделей:</a:t>
            </a:r>
          </a:p>
          <a:p>
            <a:r>
              <a:rPr lang="ru-RU" sz="2400" dirty="0">
                <a:latin typeface="+mn-lt"/>
              </a:rPr>
              <a:t>50% эффекта </a:t>
            </a:r>
            <a:r>
              <a:rPr lang="en" sz="2400" dirty="0" smtClean="0">
                <a:latin typeface="+mn-lt"/>
              </a:rPr>
              <a:t>ML-</a:t>
            </a:r>
            <a:r>
              <a:rPr lang="ru-RU" sz="2400" dirty="0" smtClean="0">
                <a:latin typeface="+mn-lt"/>
              </a:rPr>
              <a:t> модели </a:t>
            </a:r>
            <a:r>
              <a:rPr lang="ru-RU" sz="2400" dirty="0">
                <a:latin typeface="+mn-lt"/>
              </a:rPr>
              <a:t>можно достичь без </a:t>
            </a:r>
            <a:r>
              <a:rPr lang="en" sz="2400" dirty="0">
                <a:latin typeface="+mn-lt"/>
              </a:rPr>
              <a:t>ML, </a:t>
            </a:r>
            <a:r>
              <a:rPr lang="ru-RU" sz="2400" dirty="0">
                <a:latin typeface="+mn-lt"/>
              </a:rPr>
              <a:t>правилами, регулярными выражениями и т.д. </a:t>
            </a:r>
          </a:p>
          <a:p>
            <a:r>
              <a:rPr lang="ru-RU" sz="2400" dirty="0">
                <a:latin typeface="+mn-lt"/>
              </a:rPr>
              <a:t>Если эксперт не видит в данных закономерностей, </a:t>
            </a:r>
            <a:r>
              <a:rPr lang="en" sz="2400" dirty="0">
                <a:latin typeface="+mn-lt"/>
              </a:rPr>
              <a:t>ML </a:t>
            </a:r>
            <a:r>
              <a:rPr lang="ru-RU" sz="2400" dirty="0">
                <a:latin typeface="+mn-lt"/>
              </a:rPr>
              <a:t>тоже не увидит</a:t>
            </a:r>
            <a:r>
              <a:rPr lang="ru-RU" sz="2400" dirty="0" smtClean="0">
                <a:latin typeface="+mn-lt"/>
              </a:rPr>
              <a:t>.</a:t>
            </a:r>
          </a:p>
          <a:p>
            <a:pPr lvl="1"/>
            <a:r>
              <a:rPr lang="ru-RU" sz="2000" dirty="0" smtClean="0">
                <a:latin typeface="+mn-lt"/>
              </a:rPr>
              <a:t>Экспертные признаки могут сэкономить 100-тни часов </a:t>
            </a:r>
            <a:r>
              <a:rPr lang="en-US" sz="2000" dirty="0" smtClean="0">
                <a:latin typeface="+mn-lt"/>
              </a:rPr>
              <a:t>data scientist </a:t>
            </a:r>
            <a:r>
              <a:rPr lang="ru-RU" sz="2000" dirty="0" smtClean="0">
                <a:latin typeface="+mn-lt"/>
              </a:rPr>
              <a:t> специалиста</a:t>
            </a:r>
            <a:endParaRPr lang="ru-RU" sz="2000" dirty="0">
              <a:latin typeface="+mn-lt"/>
            </a:endParaRPr>
          </a:p>
          <a:p>
            <a:r>
              <a:rPr lang="ru-RU" sz="2400" dirty="0">
                <a:latin typeface="+mn-lt"/>
              </a:rPr>
              <a:t>Большинство проблем — на границах системы.</a:t>
            </a:r>
          </a:p>
          <a:p>
            <a:r>
              <a:rPr lang="ru-RU" sz="2400" dirty="0">
                <a:latin typeface="+mn-lt"/>
              </a:rPr>
              <a:t>Основные затраты — данные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	Качество </a:t>
            </a:r>
            <a:r>
              <a:rPr lang="ru-RU" sz="2400" dirty="0" smtClean="0">
                <a:latin typeface="+mn-lt"/>
              </a:rPr>
              <a:t>работы модели это на 80% качество и релевантность данных.</a:t>
            </a:r>
          </a:p>
          <a:p>
            <a:r>
              <a:rPr lang="ru-RU" sz="2400" dirty="0" smtClean="0">
                <a:latin typeface="+mn-lt"/>
              </a:rPr>
              <a:t>Если метрика не измерима и не ценна для заказчика, она не важна</a:t>
            </a:r>
            <a:r>
              <a:rPr lang="ru-RU" dirty="0" smtClean="0"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13226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583" y="-128770"/>
            <a:ext cx="10515600" cy="1325563"/>
          </a:xfrm>
        </p:spPr>
        <p:txBody>
          <a:bodyPr/>
          <a:lstStyle/>
          <a:p>
            <a:r>
              <a:rPr lang="ru-RU" dirty="0" smtClean="0"/>
              <a:t>Виды моделей ИИ и без 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0717" y="1859575"/>
            <a:ext cx="11674135" cy="4752728"/>
          </a:xfrm>
        </p:spPr>
        <p:txBody>
          <a:bodyPr>
            <a:normAutofit/>
          </a:bodyPr>
          <a:lstStyle/>
          <a:p>
            <a:r>
              <a:rPr lang="ru-RU" dirty="0" smtClean="0"/>
              <a:t>Четкие правила</a:t>
            </a:r>
          </a:p>
          <a:p>
            <a:r>
              <a:rPr lang="ru-RU" dirty="0" smtClean="0"/>
              <a:t>Логический вывод</a:t>
            </a:r>
          </a:p>
          <a:p>
            <a:r>
              <a:rPr lang="ru-RU" dirty="0" smtClean="0"/>
              <a:t>Экспертные системы</a:t>
            </a:r>
          </a:p>
          <a:p>
            <a:r>
              <a:rPr lang="ru-RU" dirty="0" smtClean="0"/>
              <a:t>Модельная прикладная статистика</a:t>
            </a:r>
          </a:p>
          <a:p>
            <a:r>
              <a:rPr lang="ru-RU" dirty="0" smtClean="0"/>
              <a:t>Машинное обучение ( статистика на основе данных)</a:t>
            </a:r>
          </a:p>
          <a:p>
            <a:r>
              <a:rPr lang="ru-RU" dirty="0" smtClean="0"/>
              <a:t>Глубокое обучение (МО с автоматическим выделением признаков)</a:t>
            </a:r>
          </a:p>
          <a:p>
            <a:r>
              <a:rPr lang="ru-RU" dirty="0" err="1" smtClean="0"/>
              <a:t>Дискриментивное</a:t>
            </a:r>
            <a:r>
              <a:rPr lang="ru-RU" dirty="0" smtClean="0"/>
              <a:t> ГО ( регулярные признаков – один ответ)</a:t>
            </a:r>
          </a:p>
          <a:p>
            <a:r>
              <a:rPr lang="ru-RU" dirty="0" smtClean="0"/>
              <a:t>Генеративное обучение (флуктуации входных данных – распределение ответов)</a:t>
            </a:r>
            <a:endParaRPr lang="ru-RU" dirty="0"/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4883324" y="853608"/>
            <a:ext cx="6688348" cy="47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dirty="0" smtClean="0"/>
              <a:t>Белые модели -  полностью формальные</a:t>
            </a:r>
          </a:p>
          <a:p>
            <a:r>
              <a:rPr lang="ru-RU" dirty="0" smtClean="0"/>
              <a:t>Серые модели – полу формальные полу ИИ</a:t>
            </a:r>
          </a:p>
          <a:p>
            <a:r>
              <a:rPr lang="ru-RU" dirty="0" smtClean="0"/>
              <a:t>Модели черный ящик – полностью 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81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Виды обучения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50B91-0F07-BEF1-93E8-95C99627E1CE}"/>
              </a:ext>
            </a:extLst>
          </p:cNvPr>
          <p:cNvSpPr txBox="1"/>
          <p:nvPr/>
        </p:nvSpPr>
        <p:spPr>
          <a:xfrm>
            <a:off x="316735" y="633898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</a:t>
            </a:r>
            <a:r>
              <a:rPr lang="en" dirty="0" err="1">
                <a:latin typeface="+mn-lt"/>
              </a:rPr>
              <a:t>www.altexsoft.com</a:t>
            </a:r>
            <a:r>
              <a:rPr lang="en" dirty="0">
                <a:latin typeface="+mn-lt"/>
              </a:rPr>
              <a:t>/blog/semi-supervised-learning/</a:t>
            </a:r>
            <a:endParaRPr lang="ru-RU" dirty="0">
              <a:latin typeface="+mn-lt"/>
            </a:endParaRPr>
          </a:p>
        </p:txBody>
      </p:sp>
      <p:pic>
        <p:nvPicPr>
          <p:cNvPr id="1026" name="Picture 2" descr="Supervised vs unsupervised vs semi-supervised machine learning in a nutshell">
            <a:extLst>
              <a:ext uri="{FF2B5EF4-FFF2-40B4-BE49-F238E27FC236}">
                <a16:creationId xmlns:a16="http://schemas.microsoft.com/office/drawing/2014/main" id="{F9060086-9319-A7BF-E696-102C18B41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16535" r="7723" b="11247"/>
          <a:stretch/>
        </p:blipFill>
        <p:spPr bwMode="auto">
          <a:xfrm>
            <a:off x="137160" y="1824166"/>
            <a:ext cx="7161655" cy="37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9CB5F048-3B34-0849-0895-798B52E482A1}"/>
              </a:ext>
            </a:extLst>
          </p:cNvPr>
          <p:cNvSpPr txBox="1">
            <a:spLocks/>
          </p:cNvSpPr>
          <p:nvPr/>
        </p:nvSpPr>
        <p:spPr>
          <a:xfrm>
            <a:off x="7547013" y="3015599"/>
            <a:ext cx="4186247" cy="163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>
                <a:latin typeface="+mn-lt"/>
              </a:rPr>
              <a:t>Правила вместо </a:t>
            </a:r>
            <a:r>
              <a:rPr lang="ru-RU" sz="2000" dirty="0" smtClean="0">
                <a:latin typeface="+mn-lt"/>
              </a:rPr>
              <a:t>разметки или не вся разметка или с шумами разметка</a:t>
            </a:r>
          </a:p>
          <a:p>
            <a:pPr marL="363537"/>
            <a:r>
              <a:rPr lang="ru-RU" sz="2000" dirty="0"/>
              <a:t>Много стратегий использования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</a:t>
            </a:r>
            <a:r>
              <a:rPr lang="ru-RU" sz="2000" dirty="0">
                <a:latin typeface="+mn-lt"/>
              </a:rPr>
              <a:t>применение</a:t>
            </a:r>
          </a:p>
          <a:p>
            <a:pPr marL="363537"/>
            <a:r>
              <a:rPr lang="ru-RU" sz="2000" dirty="0">
                <a:latin typeface="+mn-lt"/>
              </a:rPr>
              <a:t>Ограниченная точность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FA7CB5E9-5455-7034-16ED-02FA83AA5CDF}"/>
              </a:ext>
            </a:extLst>
          </p:cNvPr>
          <p:cNvSpPr txBox="1">
            <a:spLocks/>
          </p:cNvSpPr>
          <p:nvPr/>
        </p:nvSpPr>
        <p:spPr>
          <a:xfrm>
            <a:off x="7459798" y="4834881"/>
            <a:ext cx="4015922" cy="161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3537"/>
            <a:r>
              <a:rPr lang="ru-RU" sz="2000" dirty="0" smtClean="0">
                <a:latin typeface="+mn-lt"/>
              </a:rPr>
              <a:t>Быстро</a:t>
            </a:r>
            <a:endParaRPr lang="ru-RU" sz="2000" dirty="0">
              <a:latin typeface="+mn-lt"/>
            </a:endParaRPr>
          </a:p>
          <a:p>
            <a:pPr marL="363537"/>
            <a:r>
              <a:rPr lang="ru-RU" sz="2000" dirty="0">
                <a:latin typeface="+mn-lt"/>
              </a:rPr>
              <a:t>Правила вместо части разметки</a:t>
            </a:r>
          </a:p>
          <a:p>
            <a:pPr marL="363537"/>
            <a:r>
              <a:rPr lang="ru-RU" sz="2000" dirty="0">
                <a:latin typeface="+mn-lt"/>
              </a:rPr>
              <a:t>Много стратегий использования</a:t>
            </a:r>
          </a:p>
          <a:p>
            <a:pPr marL="363537"/>
            <a:r>
              <a:rPr lang="ru-RU" sz="2000" dirty="0">
                <a:latin typeface="+mn-lt"/>
              </a:rPr>
              <a:t>Ограниченная </a:t>
            </a:r>
            <a:r>
              <a:rPr lang="ru-RU" sz="2000" dirty="0" smtClean="0">
                <a:latin typeface="+mn-lt"/>
              </a:rPr>
              <a:t>точность</a:t>
            </a:r>
          </a:p>
          <a:p>
            <a:pPr marL="363537"/>
            <a:r>
              <a:rPr lang="ru-RU" sz="2000" dirty="0" smtClean="0">
                <a:latin typeface="+mn-lt"/>
              </a:rPr>
              <a:t>Ограниченное применение</a:t>
            </a:r>
            <a:endParaRPr lang="ru-RU" sz="200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BD2903-4870-B72F-619D-A8A6E11A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9799" y="1632872"/>
            <a:ext cx="4732202" cy="1197624"/>
          </a:xfrm>
        </p:spPr>
        <p:txBody>
          <a:bodyPr>
            <a:normAutofit fontScale="85000" lnSpcReduction="10000"/>
          </a:bodyPr>
          <a:lstStyle/>
          <a:p>
            <a:pPr marL="53975" indent="-33338"/>
            <a:r>
              <a:rPr lang="ru-RU" sz="2000" dirty="0" smtClean="0">
                <a:latin typeface="+mn-lt"/>
              </a:rPr>
              <a:t> Все </a:t>
            </a:r>
            <a:r>
              <a:rPr lang="ru-RU" sz="2000" dirty="0">
                <a:latin typeface="+mn-lt"/>
              </a:rPr>
              <a:t>данные размечены,</a:t>
            </a:r>
          </a:p>
          <a:p>
            <a:pPr marL="53975" indent="-33338"/>
            <a:r>
              <a:rPr lang="ru-RU" sz="2000" dirty="0">
                <a:latin typeface="+mn-lt"/>
              </a:rPr>
              <a:t> дорого, медленно, качество </a:t>
            </a:r>
            <a:r>
              <a:rPr lang="ru-RU" sz="2000" dirty="0" smtClean="0">
                <a:latin typeface="+mn-lt"/>
              </a:rPr>
              <a:t>разметки</a:t>
            </a:r>
          </a:p>
          <a:p>
            <a:pPr marL="53975" indent="-33338"/>
            <a:r>
              <a:rPr lang="ru-RU" sz="2000" dirty="0" smtClean="0">
                <a:latin typeface="+mn-lt"/>
              </a:rPr>
              <a:t> Потенциальные самые точные результаты</a:t>
            </a:r>
            <a:endParaRPr lang="ru-RU" sz="2000" dirty="0">
              <a:latin typeface="+mn-l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33E5C2D-68E5-D660-6A64-61173772E82E}"/>
              </a:ext>
            </a:extLst>
          </p:cNvPr>
          <p:cNvSpPr txBox="1">
            <a:spLocks/>
          </p:cNvSpPr>
          <p:nvPr/>
        </p:nvSpPr>
        <p:spPr>
          <a:xfrm>
            <a:off x="411480" y="1028288"/>
            <a:ext cx="1106424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dirty="0" smtClean="0">
                <a:latin typeface="+mn-lt"/>
              </a:rPr>
              <a:t>Задачи часто сводятся к нескольким подходам -</a:t>
            </a:r>
            <a:r>
              <a:rPr lang="en-US" sz="2400" dirty="0" smtClean="0">
                <a:latin typeface="+mn-lt"/>
              </a:rPr>
              <a:t>&gt; </a:t>
            </a:r>
            <a:r>
              <a:rPr lang="ru-RU" sz="2400" dirty="0" smtClean="0">
                <a:latin typeface="+mn-lt"/>
              </a:rPr>
              <a:t>к разным метрикам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29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2E44C-713D-B68D-67A8-B5471EE9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8033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Bias-Variance Decomposition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32E93-6E5D-4A4C-A3D1-73219B6B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" y="1196891"/>
            <a:ext cx="10515600" cy="4351338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sz="2000" dirty="0">
                <a:solidFill>
                  <a:srgbClr val="333333"/>
                </a:solidFill>
              </a:rPr>
              <a:t>уравнение показывает </a:t>
            </a:r>
            <a:r>
              <a:rPr lang="ru-RU" sz="2000" dirty="0" smtClean="0">
                <a:solidFill>
                  <a:srgbClr val="333333"/>
                </a:solidFill>
              </a:rPr>
              <a:t>что </a:t>
            </a:r>
            <a:r>
              <a:rPr lang="ru-RU" sz="2000" dirty="0">
                <a:solidFill>
                  <a:srgbClr val="333333"/>
                </a:solidFill>
              </a:rPr>
              <a:t>общая ошибка </a:t>
            </a:r>
            <a:r>
              <a:rPr lang="ru-RU" sz="2000" dirty="0" smtClean="0">
                <a:solidFill>
                  <a:srgbClr val="333333"/>
                </a:solidFill>
              </a:rPr>
              <a:t>работы системы </a:t>
            </a:r>
            <a:r>
              <a:rPr lang="ru-RU" sz="2000" dirty="0">
                <a:solidFill>
                  <a:srgbClr val="333333"/>
                </a:solidFill>
              </a:rPr>
              <a:t>модели состоит из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квадрата </a:t>
            </a:r>
            <a:r>
              <a:rPr lang="ru-RU" sz="2000" dirty="0">
                <a:solidFill>
                  <a:srgbClr val="333333"/>
                </a:solidFill>
              </a:rPr>
              <a:t>смещения (насколько модель ошибается в среднем),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разброса </a:t>
            </a:r>
            <a:r>
              <a:rPr lang="ru-RU" sz="2000" dirty="0">
                <a:solidFill>
                  <a:srgbClr val="333333"/>
                </a:solidFill>
              </a:rPr>
              <a:t>(как предсказания модели различаются при разных данных)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и </a:t>
            </a:r>
            <a:r>
              <a:rPr lang="ru-RU" sz="2000" dirty="0">
                <a:solidFill>
                  <a:srgbClr val="333333"/>
                </a:solidFill>
              </a:rPr>
              <a:t>неустранимой ошибки из-за шума в данных. </a:t>
            </a:r>
            <a:endParaRPr lang="ru-RU" sz="2000" dirty="0" smtClean="0">
              <a:solidFill>
                <a:srgbClr val="333333"/>
              </a:solidFill>
            </a:endParaRPr>
          </a:p>
          <a:p>
            <a:r>
              <a:rPr lang="ru-RU" sz="2000" dirty="0" smtClean="0">
                <a:solidFill>
                  <a:srgbClr val="333333"/>
                </a:solidFill>
              </a:rPr>
              <a:t>Обычно </a:t>
            </a:r>
            <a:r>
              <a:rPr lang="ru-RU" sz="2000" dirty="0">
                <a:solidFill>
                  <a:srgbClr val="333333"/>
                </a:solidFill>
              </a:rPr>
              <a:t>высокие значения смещения и разброса соответствуют </a:t>
            </a:r>
            <a:r>
              <a:rPr lang="ru-RU" sz="2000" dirty="0" err="1">
                <a:solidFill>
                  <a:srgbClr val="333333"/>
                </a:solidFill>
              </a:rPr>
              <a:t>недообучению</a:t>
            </a:r>
            <a:r>
              <a:rPr lang="ru-RU" sz="2000" dirty="0">
                <a:solidFill>
                  <a:srgbClr val="333333"/>
                </a:solidFill>
              </a:rPr>
              <a:t> и переобучению модели соответственно, поэтому в идеале нам хотелось бы устремить эти значения к нулю. К сожалению, на практике это практически невозможно, поэтому задача сводится к поиску оптимального баланса между смещением и разбросом.</a:t>
            </a:r>
            <a:endParaRPr lang="ru-RU" sz="2000" dirty="0"/>
          </a:p>
          <a:p>
            <a:endParaRPr lang="ru-RU" sz="1200" dirty="0">
              <a:latin typeface="+mn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DFBFD4-354E-2E6E-F3FB-EEE02068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316" y="3886201"/>
            <a:ext cx="339968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57DBBA-72F3-7A83-4A75-081058737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63" y="4425431"/>
            <a:ext cx="749300" cy="2667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B1DC1-22B4-2E10-DD91-BF0BE47D1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355" y="4397207"/>
            <a:ext cx="27559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5AF79A-48C9-921C-AB69-C0CCD36F1001}"/>
              </a:ext>
            </a:extLst>
          </p:cNvPr>
          <p:cNvSpPr txBox="1"/>
          <p:nvPr/>
        </p:nvSpPr>
        <p:spPr>
          <a:xfrm>
            <a:off x="194202" y="4936255"/>
            <a:ext cx="8638766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450"/>
              </a:spcAft>
            </a:pP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Bias-variance decomposition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в своём классическом представлении недостаточно детализирован для выявления всех основных стохастических факторов, объясняющих поведение ошибки в сложных моделях.</a:t>
            </a:r>
          </a:p>
          <a:p>
            <a:r>
              <a:rPr lang="ru-RU" sz="1800" dirty="0">
                <a:latin typeface="+mn-lt"/>
              </a:rPr>
              <a:t/>
            </a:r>
            <a:br>
              <a:rPr lang="ru-RU" sz="1800" dirty="0">
                <a:latin typeface="+mn-lt"/>
              </a:rPr>
            </a:br>
            <a:endParaRPr lang="ru-RU" sz="18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60D16-72E0-DAFE-AA12-1689E462D6F9}"/>
              </a:ext>
            </a:extLst>
          </p:cNvPr>
          <p:cNvSpPr txBox="1"/>
          <p:nvPr/>
        </p:nvSpPr>
        <p:spPr>
          <a:xfrm>
            <a:off x="348216" y="6437047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/821547/#</a:t>
            </a:r>
            <a:r>
              <a:rPr lang="ru-RU" dirty="0" err="1">
                <a:latin typeface="+mn-lt"/>
              </a:rPr>
              <a:t>bias-variance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5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84046-FE2D-4087-8B97-7E0336DC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Bias-Variance trade-off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6B97E-D8C9-444D-D9AF-AD6229648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98" y="1007058"/>
            <a:ext cx="11780115" cy="211714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В итоге остаётся два варианта:</a:t>
            </a: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1) создание простой модели, чтобы она была стабильной и менее чувствительной (низкий разброс), но при этом она может не улавливать все закономерности в данных (высокое смещение);</a:t>
            </a:r>
          </a:p>
          <a:p>
            <a:pPr algn="l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2) создание сложной модели, чтобы она могла улавливать более тонкие закономерности (низкое смещение), однако в таком случае повышается чувствительность к шуму и отдельным точкам в данных (высокий разброс).</a:t>
            </a:r>
          </a:p>
          <a:p>
            <a:pPr algn="l">
              <a:lnSpc>
                <a:spcPct val="100000"/>
              </a:lnSpc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Такое явление, как поиск компромисса между смещением и разбросом, в литературе называется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bias-variance trade-off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из которого следует, что общая ошибка на тестовой выборке имеет вид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U-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образной кривой.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ru-RU" sz="1800" dirty="0">
                <a:latin typeface="+mn-lt"/>
              </a:rPr>
              <a:t/>
            </a:r>
            <a:br>
              <a:rPr lang="ru-RU" sz="1800" dirty="0">
                <a:latin typeface="+mn-lt"/>
              </a:rPr>
            </a:br>
            <a:endParaRPr lang="ru-RU" sz="1800" dirty="0">
              <a:latin typeface="+mn-lt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71B5CA-503D-4297-6C41-BEB2CE65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92" y="3966376"/>
            <a:ext cx="3394608" cy="27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32CB4-7BDB-22D1-EFFA-A134AEB4F29D}"/>
              </a:ext>
            </a:extLst>
          </p:cNvPr>
          <p:cNvSpPr txBox="1"/>
          <p:nvPr/>
        </p:nvSpPr>
        <p:spPr>
          <a:xfrm>
            <a:off x="523363" y="4553882"/>
            <a:ext cx="74358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Bias-Variance trade-off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выполняется при разложении ошибки далеко не в каждом случае. Например, тестовая ошибка глубокой нейронной сети (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DNN)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часто демонстрирует двойное снижение: по мере увеличения сложности модели она сначала следует классической 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U-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образной кривой, а затем демонстрирует второе снижение.</a:t>
            </a: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24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39978" y="239340"/>
            <a:ext cx="110521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валидационная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 выборка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52B03-93DB-91B0-5057-9B37DD2782D0}"/>
              </a:ext>
            </a:extLst>
          </p:cNvPr>
          <p:cNvSpPr txBox="1"/>
          <p:nvPr/>
        </p:nvSpPr>
        <p:spPr>
          <a:xfrm>
            <a:off x="4864494" y="6299427"/>
            <a:ext cx="708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https://galaxyinferno.com/what-is-validation-data-used-for-machine-learning-basics/</a:t>
            </a:r>
            <a:endParaRPr lang="ru-RU" dirty="0">
              <a:latin typeface="+mn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8376" y="735703"/>
            <a:ext cx="11025265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b="1" dirty="0">
                <a:solidFill>
                  <a:srgbClr val="202122"/>
                </a:solidFill>
                <a:latin typeface="+mj-lt"/>
              </a:rPr>
              <a:t>Обучающий 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 набор данных экземпляров, используемых во время обучающего процесса и используемых для настройки параметров</a:t>
            </a:r>
          </a:p>
          <a:p>
            <a:r>
              <a:rPr lang="ru-RU" sz="2100" b="1" dirty="0">
                <a:solidFill>
                  <a:srgbClr val="202122"/>
                </a:solidFill>
                <a:latin typeface="+mj-lt"/>
              </a:rPr>
              <a:t>Проверочный 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 набор данных примеров, используемых для настройки гиперпараметров (например, архитектура классификатора).</a:t>
            </a:r>
          </a:p>
          <a:p>
            <a:r>
              <a:rPr lang="ru-RU" sz="2100" b="1" dirty="0" smtClean="0">
                <a:solidFill>
                  <a:srgbClr val="202122"/>
                </a:solidFill>
                <a:latin typeface="+mj-lt"/>
              </a:rPr>
              <a:t>Тестовый </a:t>
            </a:r>
            <a:r>
              <a:rPr lang="ru-RU" sz="2100" b="1" dirty="0">
                <a:solidFill>
                  <a:srgbClr val="202122"/>
                </a:solidFill>
                <a:latin typeface="+mj-lt"/>
              </a:rPr>
              <a:t>набор данных</a:t>
            </a:r>
            <a:r>
              <a:rPr lang="ru-RU" sz="2100" dirty="0">
                <a:solidFill>
                  <a:srgbClr val="202122"/>
                </a:solidFill>
                <a:latin typeface="+mj-lt"/>
              </a:rPr>
              <a:t> — это набор данных, который независим от обучающего набора данных, но который соответствует такому же распределению вероятностей, как и обучающий набор данных. Если модель, подходящая для обучающего набора данных, также хорошо подходит для тестового набора данных, то произошло минимальное переобучение (смотри изображение ниже).</a:t>
            </a:r>
            <a:endParaRPr lang="ru-RU" sz="2100" dirty="0">
              <a:latin typeface="+mj-lt"/>
            </a:endParaRPr>
          </a:p>
          <a:p>
            <a:endParaRPr lang="ru-RU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067" y="6071345"/>
            <a:ext cx="7175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https://ru.wikipedia.org/wiki/Обучающий,_проверочный_и_тестовый_наборы_данных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04067" y="637362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https://www.mathworks.com/discovery/overfitting.html</a:t>
            </a:r>
            <a:endParaRPr lang="ru-RU" dirty="0">
              <a:latin typeface="+mn-lt"/>
            </a:endParaRPr>
          </a:p>
        </p:txBody>
      </p:sp>
      <p:pic>
        <p:nvPicPr>
          <p:cNvPr id="11" name="Рисунок 10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967EE98-516D-2BB7-03AF-7ED4ABE5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10501" r="5821" b="15264"/>
          <a:stretch/>
        </p:blipFill>
        <p:spPr>
          <a:xfrm>
            <a:off x="687293" y="3686088"/>
            <a:ext cx="4929547" cy="24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D591F-A53D-1A4E-10E9-1863CCCC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E7A004-A241-3A4B-5876-CBA772814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3C20B8-A3BD-65F0-A6B6-67D84471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812"/>
            <a:ext cx="11625943" cy="661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5CEBD-95BC-3CC9-C6D3-C128CC18CD20}"/>
              </a:ext>
            </a:extLst>
          </p:cNvPr>
          <p:cNvSpPr txBox="1"/>
          <p:nvPr/>
        </p:nvSpPr>
        <p:spPr>
          <a:xfrm>
            <a:off x="91440" y="6050280"/>
            <a:ext cx="7332617" cy="523220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3"/>
              </a:rPr>
              <a:t>https://github.com/IrinaGoloshchapova/ml_system_design_doc_ru</a:t>
            </a:r>
            <a:endParaRPr lang="ru-RU" dirty="0">
              <a:latin typeface="+mn-lt"/>
            </a:endParaRP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03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39978" y="239340"/>
            <a:ext cx="1105213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 smtClean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Основная проблема МЛ моделей - переобучение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4101" t="7524" b="9586"/>
          <a:stretch/>
        </p:blipFill>
        <p:spPr>
          <a:xfrm>
            <a:off x="2532010" y="2698579"/>
            <a:ext cx="7907598" cy="363119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05127" y="632977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</a:rPr>
              <a:t>https://www.mathworks.com/discovery/overfitting.html</a:t>
            </a:r>
            <a:endParaRPr lang="ru-RU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26949" y="590309"/>
            <a:ext cx="11065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40C28"/>
                </a:solidFill>
                <a:latin typeface="+mn-lt"/>
              </a:rPr>
              <a:t>Обобщающая способность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 — это </a:t>
            </a:r>
            <a:r>
              <a:rPr lang="ru-RU" sz="2000" dirty="0">
                <a:solidFill>
                  <a:srgbClr val="040C28"/>
                </a:solidFill>
                <a:latin typeface="+mn-lt"/>
              </a:rPr>
              <a:t>способность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 </a:t>
            </a:r>
            <a:r>
              <a:rPr lang="ru-RU" sz="2000" dirty="0" smtClean="0">
                <a:solidFill>
                  <a:srgbClr val="1F1F1F"/>
                </a:solidFill>
                <a:latin typeface="+mn-lt"/>
              </a:rPr>
              <a:t>модели ИИ </a:t>
            </a:r>
            <a:r>
              <a:rPr lang="ru-RU" sz="2000" dirty="0">
                <a:solidFill>
                  <a:srgbClr val="1F1F1F"/>
                </a:solidFill>
                <a:latin typeface="+mn-lt"/>
              </a:rPr>
              <a:t>выдавать правильные результаты не только для примеров, участвовавших в процессе обучения, но и для любых новых, которые не участвовали в нем.</a:t>
            </a:r>
            <a:endParaRPr lang="ru-RU" sz="2000" dirty="0"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39978" y="6329771"/>
            <a:ext cx="4592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https://wiki.loginom.ru/articles/generalization-ability.html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39978" y="1644444"/>
            <a:ext cx="117301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+mn-lt"/>
              </a:rPr>
              <a:t>Переобучение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 — это явление, когда обучаемая модель хорошо распознает примеры из обучающего множества, но при этом не распознает или плохо распознает любые другие примеры, не участвовавшие в процессе обучения 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420479" y="6329769"/>
            <a:ext cx="2699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https://arxiv.org/pdf/1905.12787</a:t>
            </a:r>
          </a:p>
        </p:txBody>
      </p:sp>
    </p:spTree>
    <p:extLst>
      <p:ext uri="{BB962C8B-B14F-4D97-AF65-F5344CB8AC3E}">
        <p14:creationId xmlns:p14="http://schemas.microsoft.com/office/powerpoint/2010/main" val="12636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07863C2E-6BDD-932D-0FAF-68405D5C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1DDFDD16-9919-5433-7614-9EA3EEE7EB54}"/>
              </a:ext>
            </a:extLst>
          </p:cNvPr>
          <p:cNvSpPr txBox="1"/>
          <p:nvPr/>
        </p:nvSpPr>
        <p:spPr>
          <a:xfrm>
            <a:off x="295397" y="234120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обучающая выборка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06C8D-31D0-0031-6E19-652D685A00C5}"/>
              </a:ext>
            </a:extLst>
          </p:cNvPr>
          <p:cNvSpPr txBox="1"/>
          <p:nvPr/>
        </p:nvSpPr>
        <p:spPr>
          <a:xfrm>
            <a:off x="149628" y="814190"/>
            <a:ext cx="118096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Обучающая выборка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(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sample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set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) — конечный набор прецедентов (объектов, случаев, событий, испытуемых, образцов, и т.п.), некоторым способом выбранных из множества всех возможных прецедентов, называемого 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генеральной совокупностью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ru-RU" sz="2400" dirty="0">
              <a:latin typeface="+mn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F1E64-9C78-53AF-89ED-2FDAE9BC5A02}"/>
              </a:ext>
            </a:extLst>
          </p:cNvPr>
          <p:cNvSpPr txBox="1"/>
          <p:nvPr/>
        </p:nvSpPr>
        <p:spPr>
          <a:xfrm>
            <a:off x="6971609" y="2100783"/>
            <a:ext cx="5065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http://www.machinelearning.ru/wiki/index.php?title=</a:t>
            </a:r>
            <a:r>
              <a:rPr lang="ru-RU" dirty="0">
                <a:latin typeface="+mn-lt"/>
              </a:rPr>
              <a:t>Выборка</a:t>
            </a:r>
          </a:p>
        </p:txBody>
      </p:sp>
      <p:pic>
        <p:nvPicPr>
          <p:cNvPr id="1026" name="Picture 2" descr="What is Supervised Learning? | neurospace">
            <a:extLst>
              <a:ext uri="{FF2B5EF4-FFF2-40B4-BE49-F238E27FC236}">
                <a16:creationId xmlns:a16="http://schemas.microsoft.com/office/drawing/2014/main" id="{B881F0DB-B243-45D5-697B-086C07B57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5" y="2979166"/>
            <a:ext cx="6276747" cy="2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DA731D-DF17-94CF-DC92-D641ACFABF75}"/>
              </a:ext>
            </a:extLst>
          </p:cNvPr>
          <p:cNvSpPr/>
          <p:nvPr/>
        </p:nvSpPr>
        <p:spPr>
          <a:xfrm>
            <a:off x="295397" y="5889921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https://neurospace.io/en/blog/2020/08/what-is-supervised-learning/</a:t>
            </a:r>
          </a:p>
        </p:txBody>
      </p:sp>
      <p:pic>
        <p:nvPicPr>
          <p:cNvPr id="1028" name="Picture 4" descr="Unsupervised Learning: Types, Applications &amp; Advantages - DatabaseTown">
            <a:extLst>
              <a:ext uri="{FF2B5EF4-FFF2-40B4-BE49-F238E27FC236}">
                <a16:creationId xmlns:a16="http://schemas.microsoft.com/office/drawing/2014/main" id="{ED2F322A-1C14-A29E-6D00-F3B40F48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43" y="3139835"/>
            <a:ext cx="4310600" cy="30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2F77649-150B-2E72-1D4A-7F65D485888D}"/>
              </a:ext>
            </a:extLst>
          </p:cNvPr>
          <p:cNvSpPr/>
          <p:nvPr/>
        </p:nvSpPr>
        <p:spPr>
          <a:xfrm>
            <a:off x="7218481" y="6309600"/>
            <a:ext cx="4769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+mn-lt"/>
              </a:rPr>
              <a:t>https://databasetown.com/supervised-learning-algorithms/</a:t>
            </a:r>
          </a:p>
        </p:txBody>
      </p:sp>
    </p:spTree>
    <p:extLst>
      <p:ext uri="{BB962C8B-B14F-4D97-AF65-F5344CB8AC3E}">
        <p14:creationId xmlns:p14="http://schemas.microsoft.com/office/powerpoint/2010/main" val="37757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AEA51-251D-4808-BDA5-24D9DA2B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04" y="166226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Обучение без учителя</a:t>
            </a:r>
          </a:p>
        </p:txBody>
      </p:sp>
      <p:pic>
        <p:nvPicPr>
          <p:cNvPr id="7170" name="Picture 2" descr="Supervised vs Unsupervised learning">
            <a:extLst>
              <a:ext uri="{FF2B5EF4-FFF2-40B4-BE49-F238E27FC236}">
                <a16:creationId xmlns:a16="http://schemas.microsoft.com/office/drawing/2014/main" id="{073ABCD6-4F86-0109-C5EB-047D55A2C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8"/>
          <a:stretch/>
        </p:blipFill>
        <p:spPr bwMode="auto">
          <a:xfrm>
            <a:off x="163304" y="1243844"/>
            <a:ext cx="5833986" cy="542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vised vs Unsupervised learning">
            <a:extLst>
              <a:ext uri="{FF2B5EF4-FFF2-40B4-BE49-F238E27FC236}">
                <a16:creationId xmlns:a16="http://schemas.microsoft.com/office/drawing/2014/main" id="{41082DBA-7AC4-A306-1164-5633B7A51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2"/>
          <a:stretch/>
        </p:blipFill>
        <p:spPr bwMode="auto">
          <a:xfrm>
            <a:off x="6293863" y="4178492"/>
            <a:ext cx="4821237" cy="23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EE252-AC83-9DD4-B099-D2B3908E876C}"/>
              </a:ext>
            </a:extLst>
          </p:cNvPr>
          <p:cNvSpPr txBox="1"/>
          <p:nvPr/>
        </p:nvSpPr>
        <p:spPr>
          <a:xfrm>
            <a:off x="6293863" y="6459916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://www.v7labs.com/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supervised-vs-unsupervised-learning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D512A-9419-5A33-44AE-4F9D1E9D82C2}"/>
              </a:ext>
            </a:extLst>
          </p:cNvPr>
          <p:cNvSpPr txBox="1"/>
          <p:nvPr/>
        </p:nvSpPr>
        <p:spPr>
          <a:xfrm>
            <a:off x="6244287" y="1533022"/>
            <a:ext cx="56361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 </a:t>
            </a:r>
            <a:r>
              <a:rPr lang="en" sz="1800" b="0" i="0" dirty="0" err="1">
                <a:solidFill>
                  <a:srgbClr val="212529"/>
                </a:solidFill>
                <a:effectLst/>
                <a:latin typeface="+mn-lt"/>
              </a:rPr>
              <a:t>по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иск аномалий</a:t>
            </a: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.</a:t>
            </a:r>
            <a:endParaRPr lang="ru-RU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212529"/>
                </a:solidFill>
                <a:latin typeface="+mn-lt"/>
              </a:rPr>
              <a:t> поиск ассоциативных правил</a:t>
            </a: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представление данных (кластеры, визуализация, сжатие)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Реком. системе</a:t>
            </a:r>
            <a:r>
              <a:rPr lang="en" sz="1800" b="0" i="0" dirty="0">
                <a:solidFill>
                  <a:srgbClr val="212529"/>
                </a:solidFill>
                <a:effectLst/>
                <a:latin typeface="+mn-lt"/>
              </a:rPr>
              <a:t>:  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по</a:t>
            </a:r>
            <a:r>
              <a:rPr lang="en-US" sz="1800" b="0" i="0" dirty="0">
                <a:solidFill>
                  <a:srgbClr val="212529"/>
                </a:solidFill>
                <a:effectLst/>
                <a:latin typeface="+mn-lt"/>
              </a:rPr>
              <a:t> </a:t>
            </a: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частоте запроса, поиск закономерностей в запросах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en-US" sz="1800" dirty="0">
                <a:solidFill>
                  <a:srgbClr val="212529"/>
                </a:solidFill>
                <a:latin typeface="+mn-lt"/>
              </a:rPr>
              <a:t>  </a:t>
            </a:r>
            <a:r>
              <a:rPr lang="ru-RU" sz="1800" dirty="0">
                <a:solidFill>
                  <a:srgbClr val="212529"/>
                </a:solidFill>
                <a:latin typeface="+mn-lt"/>
              </a:rPr>
              <a:t>сегментация и кластеризация данных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  <a:p>
            <a:pPr algn="l">
              <a:buFont typeface="+mj-lt"/>
              <a:buAutoNum type="arabicPeriod"/>
            </a:pPr>
            <a:r>
              <a:rPr lang="ru-RU" sz="1800" b="0" i="0" dirty="0">
                <a:solidFill>
                  <a:srgbClr val="212529"/>
                </a:solidFill>
                <a:effectLst/>
                <a:latin typeface="+mn-lt"/>
              </a:rPr>
              <a:t> генерация данных (не всегда)</a:t>
            </a:r>
            <a:endParaRPr lang="en" sz="1800" b="0" i="0" dirty="0">
              <a:solidFill>
                <a:srgbClr val="212529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4E0FB-011C-AD4F-12B3-536F9423D103}"/>
              </a:ext>
            </a:extLst>
          </p:cNvPr>
          <p:cNvSpPr txBox="1"/>
          <p:nvPr/>
        </p:nvSpPr>
        <p:spPr>
          <a:xfrm>
            <a:off x="6096000" y="927337"/>
            <a:ext cx="6196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Objective: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 The primary goal of unsupervised learning is to find hidden patterns, structures, or relationships within the data.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B7F66-A7B9-D2FC-4F8C-DA8B296853DD}"/>
              </a:ext>
            </a:extLst>
          </p:cNvPr>
          <p:cNvSpPr txBox="1"/>
          <p:nvPr/>
        </p:nvSpPr>
        <p:spPr>
          <a:xfrm>
            <a:off x="5997290" y="3801348"/>
            <a:ext cx="6196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www.fita.in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how-does-unsupervised-learning-function-in-data-science</a:t>
            </a:r>
            <a:r>
              <a:rPr lang="ru-RU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0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295397" y="234120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</a:t>
            </a:r>
            <a:r>
              <a:rPr lang="ru-RU" sz="3000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19BD8-69B7-E88C-B765-B92CABFD95CC}"/>
              </a:ext>
            </a:extLst>
          </p:cNvPr>
          <p:cNvSpPr txBox="1"/>
          <p:nvPr/>
        </p:nvSpPr>
        <p:spPr>
          <a:xfrm>
            <a:off x="295397" y="653178"/>
            <a:ext cx="115793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Обучение с учителем 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— это направление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машинного обучения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объединяющее алгоритмы и методы построения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моделей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 на основе множества 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примеров</a:t>
            </a:r>
            <a:r>
              <a:rPr lang="ru-RU" sz="2200" dirty="0">
                <a:latin typeface="+mn-lt"/>
                <a:ea typeface="Roboto" panose="02000000000000000000" pitchFamily="2" charset="0"/>
                <a:cs typeface="Roboto" panose="02000000000000000000" pitchFamily="2" charset="0"/>
              </a:rPr>
              <a:t>, содержащих пары «известный вход — известный выход».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01F46-42BC-D3F9-1A99-29FD9CC589E7}"/>
              </a:ext>
            </a:extLst>
          </p:cNvPr>
          <p:cNvSpPr txBox="1"/>
          <p:nvPr/>
        </p:nvSpPr>
        <p:spPr>
          <a:xfrm>
            <a:off x="883171" y="6028422"/>
            <a:ext cx="5065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http://www.machinelearning.ru/wiki/index.php?title=</a:t>
            </a:r>
            <a:r>
              <a:rPr lang="ru-RU" dirty="0">
                <a:latin typeface="+mn-lt"/>
              </a:rPr>
              <a:t>Выборка</a:t>
            </a:r>
          </a:p>
        </p:txBody>
      </p:sp>
      <p:pic>
        <p:nvPicPr>
          <p:cNvPr id="2050" name="Picture 2" descr="A simple introduction into supervised learning | by Gerzson Boros | Medium">
            <a:extLst>
              <a:ext uri="{FF2B5EF4-FFF2-40B4-BE49-F238E27FC236}">
                <a16:creationId xmlns:a16="http://schemas.microsoft.com/office/drawing/2014/main" id="{C4E6521F-C157-FE9A-34C5-8116EE5B8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/>
          <a:stretch/>
        </p:blipFill>
        <p:spPr bwMode="auto">
          <a:xfrm>
            <a:off x="6087599" y="1894966"/>
            <a:ext cx="5843519" cy="430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299D6-4E42-0823-9ED7-076D90F7FB4E}"/>
              </a:ext>
            </a:extLst>
          </p:cNvPr>
          <p:cNvSpPr txBox="1"/>
          <p:nvPr/>
        </p:nvSpPr>
        <p:spPr>
          <a:xfrm>
            <a:off x="149628" y="6469991"/>
            <a:ext cx="6989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www.kdnuggets.com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understanding-supervised-learning-theory-and-overview</a:t>
            </a:r>
            <a:endParaRPr lang="ru-RU" dirty="0">
              <a:latin typeface="+mn-lt"/>
            </a:endParaRPr>
          </a:p>
        </p:txBody>
      </p:sp>
      <p:pic>
        <p:nvPicPr>
          <p:cNvPr id="8" name="Рисунок 7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038B773-C2CF-F0E4-5AC5-510279AF06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27" r="4295"/>
          <a:stretch/>
        </p:blipFill>
        <p:spPr>
          <a:xfrm>
            <a:off x="124157" y="2385685"/>
            <a:ext cx="2669785" cy="1653062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B5A820F-6725-6A2E-7B6B-BA4A2D670BAD}"/>
              </a:ext>
            </a:extLst>
          </p:cNvPr>
          <p:cNvCxnSpPr>
            <a:cxnSpLocks/>
          </p:cNvCxnSpPr>
          <p:nvPr/>
        </p:nvCxnSpPr>
        <p:spPr>
          <a:xfrm>
            <a:off x="2828692" y="3285635"/>
            <a:ext cx="4397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A9B66-B189-2467-7B5F-A87B9A0228A3}"/>
                  </a:ext>
                </a:extLst>
              </p:cNvPr>
              <p:cNvSpPr txBox="1"/>
              <p:nvPr/>
            </p:nvSpPr>
            <p:spPr>
              <a:xfrm>
                <a:off x="2596530" y="2105203"/>
                <a:ext cx="19077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3A9B66-B189-2467-7B5F-A87B9A02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30" y="2105203"/>
                <a:ext cx="1907771" cy="369332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A6235-32C8-29DA-01D5-58BF91ED6A4C}"/>
                  </a:ext>
                </a:extLst>
              </p:cNvPr>
              <p:cNvSpPr txBox="1"/>
              <p:nvPr/>
            </p:nvSpPr>
            <p:spPr>
              <a:xfrm>
                <a:off x="323147" y="3910147"/>
                <a:ext cx="4731453" cy="1242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A6235-32C8-29DA-01D5-58BF91ED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7" y="3910147"/>
                <a:ext cx="4731453" cy="1242841"/>
              </a:xfrm>
              <a:prstGeom prst="rect">
                <a:avLst/>
              </a:prstGeom>
              <a:blipFill>
                <a:blip r:embed="rId9"/>
                <a:stretch>
                  <a:fillRect l="-536" t="-81818" b="-14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 descr="Изображение выглядит как диаграмма, Шрифт, линия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B369DB35-90EB-5E23-EF55-F1979066C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073"/>
          <a:stretch/>
        </p:blipFill>
        <p:spPr>
          <a:xfrm>
            <a:off x="3302815" y="2488217"/>
            <a:ext cx="2669785" cy="1622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0295B-9B60-1131-2885-0F8C4F6F671E}"/>
                  </a:ext>
                </a:extLst>
              </p:cNvPr>
              <p:cNvSpPr txBox="1"/>
              <p:nvPr/>
            </p:nvSpPr>
            <p:spPr>
              <a:xfrm>
                <a:off x="323147" y="5286780"/>
                <a:ext cx="2725417" cy="548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groupChr>
                      <m:r>
                        <a:rPr lang="ru-RU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80295B-9B60-1131-2885-0F8C4F6F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7" y="5286780"/>
                <a:ext cx="2725417" cy="548227"/>
              </a:xfrm>
              <a:prstGeom prst="rect">
                <a:avLst/>
              </a:prstGeom>
              <a:blipFill>
                <a:blip r:embed="rId11"/>
                <a:stretch>
                  <a:fillRect t="-4545" b="-34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4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55A2-3C41-5FDD-9E52-5C5405E3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C6D68-5209-6AF5-0E85-FC413699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784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П</a:t>
            </a:r>
            <a:r>
              <a:rPr lang="en-US" dirty="0" err="1">
                <a:latin typeface="+mn-lt"/>
              </a:rPr>
              <a:t>ол</a:t>
            </a:r>
            <a:r>
              <a:rPr lang="ru-RU" dirty="0">
                <a:latin typeface="+mn-lt"/>
              </a:rPr>
              <a:t>у-контролируемое обучение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D70112-5022-2959-D8A7-7BD683F79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306" y="1436592"/>
            <a:ext cx="8803027" cy="435133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n-lt"/>
              </a:rPr>
              <a:t>Часть данных имеет разметку, относительно остальных есть гипотеза (например, что они похожи на размеченные данные или что размеченные данные «норма», а среди неразмеченных есть аномалии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70767-2B27-2FD0-DC2E-7822EE649615}"/>
              </a:ext>
            </a:extLst>
          </p:cNvPr>
          <p:cNvSpPr txBox="1"/>
          <p:nvPr/>
        </p:nvSpPr>
        <p:spPr>
          <a:xfrm>
            <a:off x="6827704" y="6359342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+mn-lt"/>
              </a:rPr>
              <a:t>https://www.v7labs.com/blog/semi-supervised-learning-guide</a:t>
            </a:r>
            <a:endParaRPr lang="ru-RU" dirty="0">
              <a:latin typeface="+mn-lt"/>
            </a:endParaRPr>
          </a:p>
        </p:txBody>
      </p:sp>
      <p:pic>
        <p:nvPicPr>
          <p:cNvPr id="3074" name="Picture 2" descr="Unideal Decision Boundary vs. Ideal Decision Boundary">
            <a:extLst>
              <a:ext uri="{FF2B5EF4-FFF2-40B4-BE49-F238E27FC236}">
                <a16:creationId xmlns:a16="http://schemas.microsoft.com/office/drawing/2014/main" id="{31577AD5-3811-AE01-8476-B47E52A2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45" y="2326759"/>
            <a:ext cx="6186259" cy="45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D67917-58FF-9593-2CFB-6CA3B903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" y="2367724"/>
            <a:ext cx="5863682" cy="42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in Supervised vs Unsupervised Learning">
            <a:extLst>
              <a:ext uri="{FF2B5EF4-FFF2-40B4-BE49-F238E27FC236}">
                <a16:creationId xmlns:a16="http://schemas.microsoft.com/office/drawing/2014/main" id="{1B81FBE8-7151-6C8A-A285-4758E012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172" y="236009"/>
            <a:ext cx="3066087" cy="25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/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2249363-482B-EB61-CD51-F45441B3D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02"/>
          <a:stretch/>
        </p:blipFill>
        <p:spPr bwMode="auto">
          <a:xfrm>
            <a:off x="564437" y="802123"/>
            <a:ext cx="8387058" cy="5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72C2B5-B96B-2640-4881-160CE34EC715}"/>
              </a:ext>
            </a:extLst>
          </p:cNvPr>
          <p:cNvSpPr txBox="1"/>
          <p:nvPr/>
        </p:nvSpPr>
        <p:spPr>
          <a:xfrm>
            <a:off x="564437" y="4629651"/>
            <a:ext cx="218842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Б</a:t>
            </a:r>
            <a:r>
              <a:rPr lang="en-US" sz="1800" dirty="0" err="1">
                <a:latin typeface="+mn-lt"/>
              </a:rPr>
              <a:t>ина</a:t>
            </a:r>
            <a:r>
              <a:rPr lang="ru-RU" sz="1800" dirty="0" err="1">
                <a:latin typeface="+mn-lt"/>
              </a:rPr>
              <a:t>рная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Многоклассова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latin typeface="+mn-lt"/>
              </a:rPr>
              <a:t>Многометочная</a:t>
            </a:r>
            <a:endParaRPr lang="ru-RU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n-lt"/>
              </a:rPr>
              <a:t>Один ко многим</a:t>
            </a: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92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>
          <a:extLst>
            <a:ext uri="{FF2B5EF4-FFF2-40B4-BE49-F238E27FC236}">
              <a16:creationId xmlns:a16="http://schemas.microsoft.com/office/drawing/2014/main" id="{B712165E-A687-ED8D-C3A3-DC9714BC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6e8c9f0c_0_0">
            <a:extLst>
              <a:ext uri="{FF2B5EF4-FFF2-40B4-BE49-F238E27FC236}">
                <a16:creationId xmlns:a16="http://schemas.microsoft.com/office/drawing/2014/main" id="{52964EC5-3E12-5FEF-6D8F-8CB6ECB22129}"/>
              </a:ext>
            </a:extLst>
          </p:cNvPr>
          <p:cNvSpPr txBox="1"/>
          <p:nvPr/>
        </p:nvSpPr>
        <p:spPr>
          <a:xfrm>
            <a:off x="306481" y="250746"/>
            <a:ext cx="897961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Машинное обучение: задача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EC36D8-732B-AAED-87ED-53EB76054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2" y="156574"/>
            <a:ext cx="5967131" cy="44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491E7-DC19-875A-8687-D3A749263A52}"/>
              </a:ext>
            </a:extLst>
          </p:cNvPr>
          <p:cNvSpPr txBox="1"/>
          <p:nvPr/>
        </p:nvSpPr>
        <p:spPr>
          <a:xfrm>
            <a:off x="584822" y="47245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medstatistic.ru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statistics</a:t>
            </a:r>
            <a:r>
              <a:rPr lang="ru-RU" dirty="0">
                <a:latin typeface="+mn-lt"/>
              </a:rPr>
              <a:t>/statistics3.html</a:t>
            </a:r>
          </a:p>
        </p:txBody>
      </p:sp>
      <p:pic>
        <p:nvPicPr>
          <p:cNvPr id="1026" name="Picture 2" descr="Tabel with data measurement lev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7" y="1665327"/>
            <a:ext cx="5443647" cy="17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800223" y="4180458"/>
            <a:ext cx="4062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https://neptune.ai/blog/feature-selection-methods</a:t>
            </a:r>
          </a:p>
        </p:txBody>
      </p:sp>
    </p:spTree>
    <p:extLst>
      <p:ext uri="{BB962C8B-B14F-4D97-AF65-F5344CB8AC3E}">
        <p14:creationId xmlns:p14="http://schemas.microsoft.com/office/powerpoint/2010/main" val="24085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311" y="796760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число или числовой вектор.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Например цена квартиры,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стоимость ценной бумаги через неделю, ожидаемый доход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магазина на следующий месяц, качество вина при слепом </a:t>
                </a: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тестировании, расход электричества в следующем месяце и т.п.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среднеквадратичная ошибка 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Mean squared error,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MSE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 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Константное решение – среднее арифметическое.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среднеабсолютная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ошибка 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Mean absolute error,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MAE)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Константное решение – медиана.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ru-RU" sz="1400" b="0" i="0" dirty="0">
                    <a:solidFill>
                      <a:srgbClr val="333333"/>
                    </a:solidFill>
                    <a:effectLst/>
                    <a:latin typeface="+mn-lt"/>
                  </a:rPr>
                  <a:t>Данная метрика проста в интерпретации и устойчива к выбросам, однако не учитывает масштаб (насколько велико полученное отклонение) и направление ошибок (положительное или отрицательное отклонение от реальных значений)</a:t>
                </a:r>
                <a:endParaRPr lang="ru-RU" sz="16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11" y="796760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7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DD33B6-A4CE-F4C8-EB37-1E5700A22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5776" y="776300"/>
            <a:ext cx="4356958" cy="3031166"/>
          </a:xfrm>
          <a:prstGeom prst="rect">
            <a:avLst/>
          </a:prstGeom>
        </p:spPr>
      </p:pic>
      <p:pic>
        <p:nvPicPr>
          <p:cNvPr id="6" name="Рисунок 5" descr="Изображение выглядит как Шрифт, белый, диаграмма, рукописный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EBF875-E69B-81AB-75DC-F61D8132C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57" y="2747176"/>
            <a:ext cx="2893362" cy="971930"/>
          </a:xfrm>
          <a:prstGeom prst="rect">
            <a:avLst/>
          </a:prstGeom>
        </p:spPr>
      </p:pic>
      <p:sp>
        <p:nvSpPr>
          <p:cNvPr id="117" name="Google Shape;117;g13e6e8c9f0c_0_14"/>
          <p:cNvSpPr txBox="1"/>
          <p:nvPr/>
        </p:nvSpPr>
        <p:spPr>
          <a:xfrm>
            <a:off x="410966" y="376578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регрессия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CDD651-2910-5939-C5BF-6A099C7084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930" t="20246" r="3796" b="11207"/>
          <a:stretch/>
        </p:blipFill>
        <p:spPr>
          <a:xfrm>
            <a:off x="8563870" y="4984096"/>
            <a:ext cx="3217164" cy="818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AD3087-7694-4EC8-F751-98D55006DEA8}"/>
              </a:ext>
            </a:extLst>
          </p:cNvPr>
          <p:cNvSpPr txBox="1"/>
          <p:nvPr/>
        </p:nvSpPr>
        <p:spPr>
          <a:xfrm>
            <a:off x="495996" y="6406213"/>
            <a:ext cx="456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https://smartadm.ru/mean-squared-error-interpretatsiya/</a:t>
            </a:r>
            <a:endParaRPr lang="ru-RU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2C6A7-B76B-0D45-B5D9-2A6FA9E35991}"/>
              </a:ext>
            </a:extLst>
          </p:cNvPr>
          <p:cNvSpPr txBox="1"/>
          <p:nvPr/>
        </p:nvSpPr>
        <p:spPr>
          <a:xfrm>
            <a:off x="410966" y="2457668"/>
            <a:ext cx="31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https://habr.com/ru/articles/448892/</a:t>
            </a:r>
            <a:endParaRPr lang="ru-RU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1151A-4D62-5F99-57B5-6551F6E4F60C}"/>
              </a:ext>
            </a:extLst>
          </p:cNvPr>
          <p:cNvSpPr txBox="1"/>
          <p:nvPr/>
        </p:nvSpPr>
        <p:spPr>
          <a:xfrm>
            <a:off x="5685034" y="634796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0F84-37DF-C757-B394-051083090BB1}"/>
              </a:ext>
            </a:extLst>
          </p:cNvPr>
          <p:cNvSpPr txBox="1"/>
          <p:nvPr/>
        </p:nvSpPr>
        <p:spPr>
          <a:xfrm>
            <a:off x="95808" y="4460876"/>
            <a:ext cx="12096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метрика полезна когда нужно сделать акцент на больших ошибках и выбрать модель, которая допускает их в среднем меньше всего. </a:t>
            </a:r>
            <a:r>
              <a:rPr lang="ru-RU" b="0" i="0" dirty="0" smtClean="0">
                <a:solidFill>
                  <a:srgbClr val="333333"/>
                </a:solidFill>
                <a:effectLst/>
                <a:latin typeface="+mn-lt"/>
              </a:rPr>
              <a:t>С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другой стороны, из-за квадрата разности в формуле выше,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MSE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чувствительна к выбросам и более сложна для восприятия по сравнению с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MAE.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 descr="Изображение выглядит как текст, Шриф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0DA63C2-684D-737A-1683-BA7CF0E555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1695" y="2524046"/>
            <a:ext cx="3575987" cy="1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DD33B6-A4CE-F4C8-EB37-1E5700A22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5860" y="245434"/>
            <a:ext cx="2732308" cy="1900886"/>
          </a:xfrm>
          <a:prstGeom prst="rect">
            <a:avLst/>
          </a:prstGeom>
        </p:spPr>
      </p:pic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регрессия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D3087-7694-4EC8-F751-98D55006DEA8}"/>
              </a:ext>
            </a:extLst>
          </p:cNvPr>
          <p:cNvSpPr txBox="1"/>
          <p:nvPr/>
        </p:nvSpPr>
        <p:spPr>
          <a:xfrm>
            <a:off x="224446" y="6456089"/>
            <a:ext cx="690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9" name="Рисунок 8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D867874-22A0-17EB-477F-C4B2A004E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046" y="2028822"/>
            <a:ext cx="4231984" cy="148965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7C09C12-CD85-611B-32FC-18354A08E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16" y="2370028"/>
            <a:ext cx="4922438" cy="119285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840353EA-2DE1-24E2-6FDA-D1FADC4B5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36" y="3921672"/>
            <a:ext cx="4922438" cy="1286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F236-F18D-3C8C-642F-09383C61E489}"/>
              </a:ext>
            </a:extLst>
          </p:cNvPr>
          <p:cNvSpPr txBox="1"/>
          <p:nvPr/>
        </p:nvSpPr>
        <p:spPr>
          <a:xfrm>
            <a:off x="410966" y="3363711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Mean Absolute Percentage Error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позволяет оценить в процентах насколько прогнозы модели отличаются относительно реальных значений:</a:t>
            </a:r>
            <a:endParaRPr lang="ru-RU" dirty="0">
              <a:latin typeface="+mn-lt"/>
            </a:endParaRPr>
          </a:p>
        </p:txBody>
      </p:sp>
      <p:sp>
        <p:nvSpPr>
          <p:cNvPr id="6" name="AutoShape 2" descr="\text{SMAPE}(y, \hat y) = \frac{1}{N} \sum_{i=1}^N \frac{2 |y_i - \hat y_i|}{y_i + \hat y_i}">
            <a:extLst>
              <a:ext uri="{FF2B5EF4-FFF2-40B4-BE49-F238E27FC236}">
                <a16:creationId xmlns:a16="http://schemas.microsoft.com/office/drawing/2014/main" id="{487634EC-B3B7-2FF3-CF48-0B9B5423AC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C750B3-8DBA-C958-7B4E-1C832ED74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934" y="4510361"/>
            <a:ext cx="4483100" cy="100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FC18AF-DDBD-211F-D9A8-5DD3041E0A48}"/>
              </a:ext>
            </a:extLst>
          </p:cNvPr>
          <p:cNvSpPr txBox="1"/>
          <p:nvPr/>
        </p:nvSpPr>
        <p:spPr>
          <a:xfrm>
            <a:off x="7075724" y="5413833"/>
            <a:ext cx="50124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Однако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не подходит для случаев, когда хотя бы одно фактическое значение равно нулю, что видно из формулы. В таком случае можно использовать симметричную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MAPE,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известную как </a:t>
            </a:r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Symmetric Mean Absolute Percentage Error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:</a:t>
            </a:r>
            <a:endParaRPr lang="ru-RU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6CE5E-9CE0-07C3-86DD-D9316AC3A048}"/>
              </a:ext>
            </a:extLst>
          </p:cNvPr>
          <p:cNvSpPr txBox="1"/>
          <p:nvPr/>
        </p:nvSpPr>
        <p:spPr>
          <a:xfrm>
            <a:off x="410966" y="5091459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MAPE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также применима не во всех условиях. Например, она плохо справляется при анализе временных рядов с сезонными колебаниями, поскольку не учитывает относительную значимость наблюдений и плохо работает с неравномерными данными. Для такого случая лучше подходит </a:t>
            </a:r>
            <a:r>
              <a:rPr lang="en" b="1" i="0" dirty="0">
                <a:solidFill>
                  <a:srgbClr val="333333"/>
                </a:solidFill>
                <a:effectLst/>
                <a:latin typeface="+mn-lt"/>
              </a:rPr>
              <a:t>Weighted Average Percentage Error</a:t>
            </a:r>
            <a:endParaRPr lang="ru-RU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5DCC2-3DEB-6EAC-34BA-B17433752076}"/>
              </a:ext>
            </a:extLst>
          </p:cNvPr>
          <p:cNvSpPr txBox="1"/>
          <p:nvPr/>
        </p:nvSpPr>
        <p:spPr>
          <a:xfrm>
            <a:off x="7132319" y="648355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EFF5802-3CD3-CB40-5E0F-083B2BED6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362" y="712474"/>
            <a:ext cx="4474262" cy="755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DF6941-50E3-4824-7C63-E608757149A3}"/>
              </a:ext>
            </a:extLst>
          </p:cNvPr>
          <p:cNvSpPr txBox="1"/>
          <p:nvPr/>
        </p:nvSpPr>
        <p:spPr>
          <a:xfrm>
            <a:off x="259515" y="1370384"/>
            <a:ext cx="92694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Данная метрика более устойчива к выбросам, поскольку делает распределение целевых и спрогнозированных значений более однородным. С другой стороны,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MSLE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труднее интерпретировать, а также стоит иметь в виду, что она уделяет больше внимания заниженным прогнозам, поскольку логарифм является несимметричной функцией.</a:t>
            </a:r>
            <a:endParaRPr lang="ru-RU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28399E-60B1-3070-EE78-BB2F1AA449DD}"/>
              </a:ext>
            </a:extLst>
          </p:cNvPr>
          <p:cNvSpPr txBox="1"/>
          <p:nvPr/>
        </p:nvSpPr>
        <p:spPr>
          <a:xfrm>
            <a:off x="6247450" y="3450451"/>
            <a:ext cx="56850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было бы удобно иметь в каком-то смысле аналог точности в процентах, но только для задачи регрессии. К счастью, такая метрика существует и это коэффициент детерминации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3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8C012-FEB2-6566-5CE6-5FF012FE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05114-E1A4-847B-9912-851DB329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354"/>
          </a:xfrm>
        </p:spPr>
        <p:txBody>
          <a:bodyPr/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Classification task</a:t>
            </a:r>
            <a:endParaRPr lang="ru-RU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D66593-7B64-2F61-1BE5-2D1CBC2B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pic>
        <p:nvPicPr>
          <p:cNvPr id="12290" name="Picture 2" descr="Data-centric approaches to multi-label classification | Snorkel AI">
            <a:extLst>
              <a:ext uri="{FF2B5EF4-FFF2-40B4-BE49-F238E27FC236}">
                <a16:creationId xmlns:a16="http://schemas.microsoft.com/office/drawing/2014/main" id="{6482047B-00D1-E291-39F9-010DCB724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041345"/>
            <a:ext cx="7577469" cy="29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ulti-Class Logistic Regression: A ...">
            <a:extLst>
              <a:ext uri="{FF2B5EF4-FFF2-40B4-BE49-F238E27FC236}">
                <a16:creationId xmlns:a16="http://schemas.microsoft.com/office/drawing/2014/main" id="{7428074E-0B88-B86B-8AF6-0B2D7B28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07" y="4425540"/>
            <a:ext cx="6057014" cy="226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ulticlass Classification vs Multi-label Classification ...">
            <a:extLst>
              <a:ext uri="{FF2B5EF4-FFF2-40B4-BE49-F238E27FC236}">
                <a16:creationId xmlns:a16="http://schemas.microsoft.com/office/drawing/2014/main" id="{D067DBA4-4FBE-8607-4DBD-EBAE6264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365126"/>
            <a:ext cx="45061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D4EDB-3129-C622-BF52-E61511A7E85C}"/>
              </a:ext>
            </a:extLst>
          </p:cNvPr>
          <p:cNvSpPr txBox="1"/>
          <p:nvPr/>
        </p:nvSpPr>
        <p:spPr>
          <a:xfrm>
            <a:off x="7864548" y="3848223"/>
            <a:ext cx="4408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www.geeksforgeeks.org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multiclass-classification-vs-multi-label-classification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EA552-B981-D84B-ACB7-750817ED2BFB}"/>
              </a:ext>
            </a:extLst>
          </p:cNvPr>
          <p:cNvSpPr txBox="1"/>
          <p:nvPr/>
        </p:nvSpPr>
        <p:spPr>
          <a:xfrm>
            <a:off x="1008320" y="3847405"/>
            <a:ext cx="61349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snorkel.ai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blog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data-centric-approaches-to-multi-label-classification</a:t>
            </a:r>
            <a:r>
              <a:rPr lang="ru-RU" dirty="0">
                <a:latin typeface="+mn-lt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075B4-3CF4-53C6-7D2C-0E3A5A5E548B}"/>
              </a:ext>
            </a:extLst>
          </p:cNvPr>
          <p:cNvSpPr txBox="1"/>
          <p:nvPr/>
        </p:nvSpPr>
        <p:spPr>
          <a:xfrm>
            <a:off x="2557131" y="6601209"/>
            <a:ext cx="11052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medium.com</a:t>
            </a:r>
            <a:r>
              <a:rPr lang="ru-RU" dirty="0">
                <a:latin typeface="+mn-lt"/>
              </a:rPr>
              <a:t>/@jshaik2452/multi-class-logistic-regression-a-friendly-guide-to-classifying-the-many-4a590c2e6c26</a:t>
            </a:r>
          </a:p>
        </p:txBody>
      </p:sp>
    </p:spTree>
    <p:extLst>
      <p:ext uri="{BB962C8B-B14F-4D97-AF65-F5344CB8AC3E}">
        <p14:creationId xmlns:p14="http://schemas.microsoft.com/office/powerpoint/2010/main" val="37591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2574" y="267130"/>
            <a:ext cx="10515600" cy="892678"/>
          </a:xfrm>
        </p:spPr>
        <p:txBody>
          <a:bodyPr/>
          <a:lstStyle/>
          <a:p>
            <a:r>
              <a:rPr lang="ru-RU" dirty="0" err="1" smtClean="0"/>
              <a:t>Пайплайн</a:t>
            </a:r>
            <a:r>
              <a:rPr lang="ru-RU" dirty="0" smtClean="0"/>
              <a:t> Бизнес-анализа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01775" y="1866900"/>
            <a:ext cx="2408434" cy="101004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ru-RU" dirty="0" smtClean="0"/>
              <a:t>Бизнес-метрики</a:t>
            </a:r>
            <a:endParaRPr lang="ru-RU" dirty="0"/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4994265" y="1866900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dirty="0" smtClean="0"/>
              <a:t>Прокси метрики</a:t>
            </a:r>
            <a:endParaRPr lang="ru-RU" dirty="0"/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1501775" y="3116654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smtClean="0"/>
              <a:t>ML </a:t>
            </a:r>
            <a:r>
              <a:rPr lang="ru-RU" dirty="0" smtClean="0"/>
              <a:t>метрики</a:t>
            </a:r>
            <a:endParaRPr lang="ru-RU" dirty="0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4994265" y="3116654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dirty="0" smtClean="0"/>
              <a:t>Ограничения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6091" y="2218032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зачем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78946" y="3360065"/>
            <a:ext cx="69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как</a:t>
            </a:r>
            <a:endParaRPr lang="ru-RU" sz="2800" dirty="0"/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1501775" y="5427483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dirty="0" smtClean="0"/>
              <a:t>Данные и их разметка</a:t>
            </a:r>
            <a:endParaRPr lang="ru-RU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4994265" y="5427483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dirty="0" smtClean="0"/>
              <a:t>Анализ данных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02793" y="5427482"/>
            <a:ext cx="1039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на чем</a:t>
            </a:r>
            <a:endParaRPr lang="ru-RU" sz="2800" dirty="0"/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1501775" y="4272068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smtClean="0"/>
              <a:t>ML </a:t>
            </a:r>
            <a:r>
              <a:rPr lang="ru-RU" dirty="0" smtClean="0"/>
              <a:t>модели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92100" y="4515479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чем</a:t>
            </a:r>
            <a:endParaRPr lang="ru-RU" sz="2800" dirty="0"/>
          </a:p>
        </p:txBody>
      </p:sp>
      <p:sp>
        <p:nvSpPr>
          <p:cNvPr id="15" name="Текст 2"/>
          <p:cNvSpPr txBox="1">
            <a:spLocks/>
          </p:cNvSpPr>
          <p:nvPr/>
        </p:nvSpPr>
        <p:spPr>
          <a:xfrm>
            <a:off x="4994265" y="4272068"/>
            <a:ext cx="2408434" cy="1010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ru-RU" dirty="0" smtClean="0"/>
              <a:t>Процесс (метод) обучения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683300" y="2343555"/>
            <a:ext cx="44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Прибыль, </a:t>
            </a:r>
            <a:endParaRPr lang="ru-RU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826298" y="3519642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</a:t>
            </a:r>
            <a:r>
              <a:rPr lang="en-US" sz="2800" dirty="0" smtClean="0"/>
              <a:t>I ACC</a:t>
            </a:r>
            <a:endParaRPr lang="ru-RU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826298" y="4604645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Linear </a:t>
            </a:r>
            <a:endParaRPr lang="ru-RU" sz="28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596748" y="2005000"/>
            <a:ext cx="2595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Время </a:t>
            </a:r>
            <a:r>
              <a:rPr lang="ru-RU" sz="2400" dirty="0"/>
              <a:t>обработку </a:t>
            </a:r>
            <a:r>
              <a:rPr lang="ru-RU" sz="2400" dirty="0" smtClean="0"/>
              <a:t>звяку, безопасность</a:t>
            </a:r>
            <a:endParaRPr lang="ru-RU" sz="2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9596748" y="3513952"/>
            <a:ext cx="20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Hard</a:t>
            </a:r>
            <a:r>
              <a:rPr lang="en-US" sz="2400" dirty="0"/>
              <a:t>, Explain</a:t>
            </a:r>
            <a:endParaRPr lang="ru-RU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9535826" y="3993512"/>
            <a:ext cx="25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увеличить хаос обучения, и порядок в </a:t>
            </a:r>
            <a:r>
              <a:rPr lang="ru-RU" sz="2400" dirty="0" err="1" smtClean="0"/>
              <a:t>валидации</a:t>
            </a:r>
            <a:r>
              <a:rPr lang="en-US" sz="2400" dirty="0" smtClean="0"/>
              <a:t> </a:t>
            </a:r>
            <a:endParaRPr lang="ru-RU" sz="2400" dirty="0"/>
          </a:p>
        </p:txBody>
      </p:sp>
      <p:cxnSp>
        <p:nvCxnSpPr>
          <p:cNvPr id="27" name="Прямая со стрелкой 26"/>
          <p:cNvCxnSpPr>
            <a:stCxn id="3" idx="3"/>
            <a:endCxn id="4" idx="1"/>
          </p:cNvCxnSpPr>
          <p:nvPr/>
        </p:nvCxnSpPr>
        <p:spPr>
          <a:xfrm>
            <a:off x="3910209" y="2371921"/>
            <a:ext cx="108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4" idx="2"/>
            <a:endCxn id="5" idx="0"/>
          </p:cNvCxnSpPr>
          <p:nvPr/>
        </p:nvCxnSpPr>
        <p:spPr>
          <a:xfrm flipH="1">
            <a:off x="2705992" y="2876942"/>
            <a:ext cx="3492490" cy="23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3910209" y="3660616"/>
            <a:ext cx="108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3910209" y="4795996"/>
            <a:ext cx="108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6" idx="2"/>
            <a:endCxn id="12" idx="0"/>
          </p:cNvCxnSpPr>
          <p:nvPr/>
        </p:nvCxnSpPr>
        <p:spPr>
          <a:xfrm flipH="1">
            <a:off x="2705992" y="4126696"/>
            <a:ext cx="3492490" cy="14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3910209" y="5904536"/>
            <a:ext cx="108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2705992" y="5282110"/>
            <a:ext cx="3492490" cy="14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9745360" y="5504625"/>
            <a:ext cx="2066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Centric, </a:t>
            </a:r>
            <a:endParaRPr lang="ru-RU" sz="2400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9687750" y="5904535"/>
            <a:ext cx="1852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Big Data Analysis</a:t>
            </a:r>
            <a:endParaRPr lang="ru-RU" sz="2400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7868711" y="345335"/>
            <a:ext cx="3632200" cy="520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Мониторинг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7744222" y="5858912"/>
            <a:ext cx="1852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Applied statistic</a:t>
            </a:r>
            <a:endParaRPr lang="ru-RU" sz="24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7497994" y="5467030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Model centric, </a:t>
            </a:r>
            <a:endParaRPr lang="ru-RU" sz="2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0" y="1562100"/>
            <a:ext cx="12098626" cy="529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8755380" y="866035"/>
            <a:ext cx="15240" cy="696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10363200" y="866036"/>
            <a:ext cx="0" cy="67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{0,1}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или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{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Да, Нет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}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или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{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Правда, Ложь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}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: есть ли на фотографии кот, является ли изображение человеческим лицом, болен ли пациент раком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бинарная перекрестная энтропия </a:t>
                </a:r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Binary cross entropy,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BCE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бинарная классификация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EF4DA-553D-B715-EBFB-7CCFA9FBFB10}"/>
              </a:ext>
            </a:extLst>
          </p:cNvPr>
          <p:cNvSpPr txBox="1"/>
          <p:nvPr/>
        </p:nvSpPr>
        <p:spPr>
          <a:xfrm>
            <a:off x="593846" y="1720606"/>
            <a:ext cx="3133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https://habr.com/ru/articles/448892/</a:t>
            </a:r>
            <a:endParaRPr lang="ru-RU" dirty="0">
              <a:latin typeface="+mn-lt"/>
            </a:endParaRPr>
          </a:p>
        </p:txBody>
      </p:sp>
      <p:pic>
        <p:nvPicPr>
          <p:cNvPr id="7" name="Рисунок 6" descr="Изображение выглядит как текст, Шриф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6929D86D-8061-70EE-FFCA-EDF08148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63" y="3253784"/>
            <a:ext cx="6445409" cy="1260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6380242" y="5297598"/>
            <a:ext cx="5599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https://androidkt.com/choose-cross-entropy-loss-function-in-keras/</a:t>
            </a:r>
            <a:endParaRPr lang="ru-RU" dirty="0">
              <a:latin typeface="+mn-lt"/>
            </a:endParaRPr>
          </a:p>
        </p:txBody>
      </p:sp>
      <p:pic>
        <p:nvPicPr>
          <p:cNvPr id="13" name="Рисунок 12" descr="Изображение выглядит как снимок экрана, Красочность, шабло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2CCAA15-F5DE-47FE-6F48-DF4C5531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56" y="3121223"/>
            <a:ext cx="4404187" cy="3433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4028552" y="6277237"/>
            <a:ext cx="321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https://qudata.com/ml/ru/ML_Intro.html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BC40C-BB3A-42A8-FAF1-738C5A967313}"/>
              </a:ext>
            </a:extLst>
          </p:cNvPr>
          <p:cNvSpPr txBox="1"/>
          <p:nvPr/>
        </p:nvSpPr>
        <p:spPr>
          <a:xfrm>
            <a:off x="5707787" y="5664511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jonathan-sands.com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metric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loss</a:t>
            </a:r>
            <a:r>
              <a:rPr lang="ru-RU" dirty="0">
                <a:latin typeface="+mn-lt"/>
              </a:rPr>
              <a:t>/2021/05/13/</a:t>
            </a:r>
            <a:r>
              <a:rPr lang="ru-RU" dirty="0" err="1">
                <a:latin typeface="+mn-lt"/>
              </a:rPr>
              <a:t>Metric-vs-Loss.html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5610D-AEE3-BA63-4DB4-45D9FCABE8A4}"/>
              </a:ext>
            </a:extLst>
          </p:cNvPr>
          <p:cNvSpPr txBox="1"/>
          <p:nvPr/>
        </p:nvSpPr>
        <p:spPr>
          <a:xfrm>
            <a:off x="5986820" y="19754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Так как выход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модели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f(x,</a:t>
            </a:r>
            <a:r>
              <a:rPr lang="el-GR" b="0" i="0" dirty="0">
                <a:solidFill>
                  <a:srgbClr val="1D1D1F"/>
                </a:solidFill>
                <a:effectLst/>
                <a:latin typeface="+mn-lt"/>
              </a:rPr>
              <a:t>ω)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 </a:t>
            </a:r>
            <a:r>
              <a:rPr lang="el-GR" b="0" i="0" dirty="0">
                <a:solidFill>
                  <a:srgbClr val="1D1D1F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лежит в интервале [0...1], его можно интерпретировать как </a:t>
            </a:r>
            <a:r>
              <a:rPr lang="ru-RU" b="0" i="0" u="none" strike="noStrike" dirty="0">
                <a:solidFill>
                  <a:srgbClr val="0000AA"/>
                </a:solidFill>
                <a:effectLst/>
                <a:latin typeface="+mn-lt"/>
                <a:hlinkClick r:id="rId6"/>
              </a:rPr>
              <a:t>условную "вероятность"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y=p(c=1|x)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принадлежности объекта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x 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к классу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c=1.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Если ^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y=1,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то необходимо максимизировать вероятность 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а если ^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y=0,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то максимизировать вероятность 1−</a:t>
            </a:r>
            <a:r>
              <a:rPr lang="en" b="0" i="0" dirty="0">
                <a:solidFill>
                  <a:srgbClr val="1D1D1F"/>
                </a:solidFill>
                <a:effectLst/>
                <a:latin typeface="+mn-lt"/>
              </a:rPr>
              <a:t>y. </a:t>
            </a:r>
            <a:r>
              <a:rPr lang="ru-RU" b="0" i="0" dirty="0">
                <a:solidFill>
                  <a:srgbClr val="1D1D1F"/>
                </a:solidFill>
                <a:effectLst/>
                <a:latin typeface="+mn-lt"/>
              </a:rPr>
              <a:t>Максимум вероятности соответствует минимуму её логарифма с отрицательным знаком. 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14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бинарная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2658684" y="6443491"/>
            <a:ext cx="662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E1EDFEA9-AAE9-4AE9-94CE-E4139E0C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4" y="833638"/>
            <a:ext cx="5718102" cy="130550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F1FF1B80-85AB-0F79-DE45-6D943B80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0" r="25595" b="9010"/>
          <a:stretch/>
        </p:blipFill>
        <p:spPr>
          <a:xfrm>
            <a:off x="6535681" y="699656"/>
            <a:ext cx="5004808" cy="348264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1E2B551-4631-48AB-DB78-7FD4468E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40" y="2139141"/>
            <a:ext cx="5620525" cy="123554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текс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E2E3EB2-82B6-2918-F6C3-6423BC136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044" y="3992023"/>
            <a:ext cx="3619814" cy="127265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текст, лин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31FDE7-2589-75CE-8193-40C043E18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06" y="4155867"/>
            <a:ext cx="3055885" cy="1108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2363" y="365908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Ложные </a:t>
            </a:r>
            <a:br>
              <a:rPr lang="ru-RU" dirty="0" smtClean="0"/>
            </a:br>
            <a:r>
              <a:rPr lang="ru-RU" dirty="0" smtClean="0"/>
              <a:t>срабатывания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736738" y="22996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пропуски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746663" y="5043654"/>
            <a:ext cx="283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Важно не пропустить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312295" y="5043654"/>
            <a:ext cx="357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 желательны ложны срабатывания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1181667" y="3316143"/>
            <a:ext cx="4791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 показывает отдельно важность </a:t>
            </a:r>
            <a:r>
              <a:rPr lang="en-US" dirty="0" smtClean="0"/>
              <a:t>FP, FN</a:t>
            </a:r>
          </a:p>
          <a:p>
            <a:r>
              <a:rPr lang="ru-RU" dirty="0" smtClean="0"/>
              <a:t>Неправильна если дисбаланс классов!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9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243C99A-4B8D-F5A9-AAC5-E3D40F61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D13EAA70-46BB-F369-E8DF-01EB53B07215}"/>
              </a:ext>
            </a:extLst>
          </p:cNvPr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бинарная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A8DD0-60BE-9A65-7C0F-F99746352621}"/>
              </a:ext>
            </a:extLst>
          </p:cNvPr>
          <p:cNvSpPr txBox="1"/>
          <p:nvPr/>
        </p:nvSpPr>
        <p:spPr>
          <a:xfrm>
            <a:off x="3498657" y="6392253"/>
            <a:ext cx="662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3D6C678-A0BD-0E34-E246-356A0ED9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66" y="719049"/>
            <a:ext cx="5718102" cy="130550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белый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87CD8B9-4511-1EF0-006D-614AE9B5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98" y="766682"/>
            <a:ext cx="5303980" cy="1165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09E500-9F7C-EA60-E7A4-DFA27613C72D}"/>
              </a:ext>
            </a:extLst>
          </p:cNvPr>
          <p:cNvSpPr txBox="1"/>
          <p:nvPr/>
        </p:nvSpPr>
        <p:spPr>
          <a:xfrm>
            <a:off x="280298" y="1815410"/>
            <a:ext cx="10354138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Accuracy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имеет ряд серьёзных недостатков:</a:t>
            </a:r>
          </a:p>
          <a:p>
            <a:pPr algn="l">
              <a:spcBef>
                <a:spcPts val="240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учитывает дисбаланс классов: если один класс значительно преобладает над другим, то модель может быть смещена в его сторону, и тогда высокая точность не будет отражать истинное качество модели;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даёт информацию о типе ошибок модели, например, о количестве ложноположительных и ложноотрицательных результатов, что не позволяет учитывать цену ошибки для разных классов;</a:t>
            </a:r>
          </a:p>
          <a:p>
            <a:pPr algn="l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зависит от порога классификации, изменение которого может значительно повлиять на значение точности.</a:t>
            </a:r>
          </a:p>
          <a:p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D84C-EF85-DEAE-7FEE-45DCC6FBD0A9}"/>
              </a:ext>
            </a:extLst>
          </p:cNvPr>
          <p:cNvSpPr txBox="1"/>
          <p:nvPr/>
        </p:nvSpPr>
        <p:spPr>
          <a:xfrm>
            <a:off x="124933" y="6392253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habr.com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/821547/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89D2A6-8AB5-2326-D765-853B4CCB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477" y="4862849"/>
            <a:ext cx="5210799" cy="961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13FC8-6077-69D2-FDD3-D1060D23E417}"/>
              </a:ext>
            </a:extLst>
          </p:cNvPr>
          <p:cNvSpPr txBox="1"/>
          <p:nvPr/>
        </p:nvSpPr>
        <p:spPr>
          <a:xfrm>
            <a:off x="4031021" y="574113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  <a:hlinkClick r:id="rId6"/>
              </a:rPr>
              <a:t>https://scikit-learn.org/stable/modules/model_evaluation.html</a:t>
            </a:r>
            <a:r>
              <a:rPr lang="en-US" dirty="0">
                <a:latin typeface="+mn-lt"/>
              </a:rPr>
              <a:t> 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9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confusion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3936767" y="6470475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https://en.wikipedia.org/wiki/Precision_and_recall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71E88B26-B7A3-786E-FA95-DBC8599C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1" y="699656"/>
            <a:ext cx="9621932" cy="5349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1FF6C-A58C-5042-EC2B-FC43455A1C44}"/>
              </a:ext>
            </a:extLst>
          </p:cNvPr>
          <p:cNvSpPr txBox="1"/>
          <p:nvPr/>
        </p:nvSpPr>
        <p:spPr>
          <a:xfrm>
            <a:off x="184604" y="5731811"/>
            <a:ext cx="64075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Precision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Характеризует долю правильно предсказанных положительных классов среди всех образцов, которые модель спрогнозировала как положительный класс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9582-B120-5BED-7223-336E55E2AC1C}"/>
              </a:ext>
            </a:extLst>
          </p:cNvPr>
          <p:cNvSpPr txBox="1"/>
          <p:nvPr/>
        </p:nvSpPr>
        <p:spPr>
          <a:xfrm>
            <a:off x="6786851" y="5234220"/>
            <a:ext cx="47155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отражает долю правильно предсказанных положительных классов среди всех реальных положительных образцов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C64FF-FF0F-4FF1-12FC-D3FF228AACF2}"/>
              </a:ext>
            </a:extLst>
          </p:cNvPr>
          <p:cNvSpPr txBox="1"/>
          <p:nvPr/>
        </p:nvSpPr>
        <p:spPr>
          <a:xfrm>
            <a:off x="6732048" y="5914028"/>
            <a:ext cx="5070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Чем меньше ложноотрицательных прогнозов, тем выше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 </a:t>
            </a:r>
            <a:endParaRPr lang="ru-RU" dirty="0">
              <a:latin typeface="+mn-l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9D3FFE2-5A34-DF7F-2BB6-E535C4A18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4"/>
          <a:stretch/>
        </p:blipFill>
        <p:spPr bwMode="auto">
          <a:xfrm>
            <a:off x="10185991" y="2715334"/>
            <a:ext cx="1616149" cy="20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D9912-88D4-FC71-68FA-5258210F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+mn-lt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35771DB-4005-10DC-C013-8852B348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0" y="127455"/>
            <a:ext cx="9318171" cy="48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7A7EE-A8F6-D231-34FB-2B7B345DE507}"/>
              </a:ext>
            </a:extLst>
          </p:cNvPr>
          <p:cNvSpPr txBox="1"/>
          <p:nvPr/>
        </p:nvSpPr>
        <p:spPr>
          <a:xfrm>
            <a:off x="478972" y="6498968"/>
            <a:ext cx="7663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genomebiology.biomedcentral.com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articles</a:t>
            </a:r>
            <a:r>
              <a:rPr lang="ru-RU" dirty="0">
                <a:latin typeface="+mn-lt"/>
              </a:rPr>
              <a:t>/10.1186/s13059-019-1905-y</a:t>
            </a:r>
          </a:p>
        </p:txBody>
      </p:sp>
      <p:pic>
        <p:nvPicPr>
          <p:cNvPr id="6" name="Рисунок 5" descr="Изображение выглядит как Шрифт, число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CAB51A2-F56A-C578-DF97-E59BCDC6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18" y="5357500"/>
            <a:ext cx="2491525" cy="749404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текст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0AB00F4-BC3F-BD2C-2591-6F12A2D0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001" y="5251472"/>
            <a:ext cx="2460278" cy="761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1D823-6CEF-63F0-644F-A71E8D0DB75D}"/>
              </a:ext>
            </a:extLst>
          </p:cNvPr>
          <p:cNvSpPr txBox="1"/>
          <p:nvPr/>
        </p:nvSpPr>
        <p:spPr>
          <a:xfrm>
            <a:off x="6455229" y="5825882"/>
            <a:ext cx="53557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FPR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1-</a:t>
            </a:r>
            <a:r>
              <a:rPr lang="en" b="1" i="0" dirty="0">
                <a:effectLst/>
                <a:latin typeface="+mn-lt"/>
              </a:rPr>
              <a:t>Specificity</a:t>
            </a:r>
          </a:p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-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показывает, как часто модель неверно прогнозирует наличие заболевании, когда его на самом деле нет</a:t>
            </a:r>
            <a:endParaRPr lang="ru-RU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17CE8-E986-0C20-4380-97072DC90C5B}"/>
              </a:ext>
            </a:extLst>
          </p:cNvPr>
          <p:cNvSpPr txBox="1"/>
          <p:nvPr/>
        </p:nvSpPr>
        <p:spPr>
          <a:xfrm>
            <a:off x="478972" y="5110807"/>
            <a:ext cx="31871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Recall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=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TPR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 =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+mn-lt"/>
              </a:rPr>
              <a:t>Se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n-lt"/>
              </a:rPr>
              <a:t>nsitivity</a:t>
            </a:r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 = TPR</a:t>
            </a:r>
            <a:endParaRPr lang="en" b="0" i="0" dirty="0">
              <a:solidFill>
                <a:srgbClr val="333333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1E414-4423-AAE7-A3FA-C2F1CF129921}"/>
              </a:ext>
            </a:extLst>
          </p:cNvPr>
          <p:cNvSpPr txBox="1"/>
          <p:nvPr/>
        </p:nvSpPr>
        <p:spPr>
          <a:xfrm>
            <a:off x="512468" y="5933604"/>
            <a:ext cx="4599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TPR -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показывает, как часто модель верно прогнозирует наличие заболевании, когда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оно есть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4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BED355EA-A870-C3AE-5B73-A962C1B5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11" b="12472"/>
          <a:stretch/>
        </p:blipFill>
        <p:spPr>
          <a:xfrm>
            <a:off x="5894614" y="4302439"/>
            <a:ext cx="5791200" cy="2608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40428-0833-3964-0059-C3F9496F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3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3333"/>
                </a:solidFill>
                <a:latin typeface="Fira Sans" panose="020B0503050000020004" pitchFamily="34" charset="0"/>
              </a:rPr>
              <a:t>F</a:t>
            </a:r>
            <a:r>
              <a:rPr lang="en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1-score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00DC5A-B7EB-3BA1-51C7-BDE31A46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019" y="992368"/>
            <a:ext cx="11688810" cy="4351338"/>
          </a:xfrm>
        </p:spPr>
        <p:txBody>
          <a:bodyPr/>
          <a:lstStyle/>
          <a:p>
            <a:r>
              <a:rPr lang="ru-RU" sz="2000" dirty="0">
                <a:solidFill>
                  <a:srgbClr val="333333"/>
                </a:solidFill>
                <a:latin typeface="+mn-lt"/>
              </a:rPr>
              <a:t>Представляет собой гармоническое среднее между </a:t>
            </a:r>
            <a:r>
              <a:rPr lang="en" sz="2000" dirty="0">
                <a:solidFill>
                  <a:srgbClr val="333333"/>
                </a:solidFill>
                <a:latin typeface="+mn-lt"/>
              </a:rPr>
              <a:t>Precision 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и </a:t>
            </a:r>
            <a:r>
              <a:rPr lang="en" sz="2000" dirty="0">
                <a:solidFill>
                  <a:srgbClr val="333333"/>
                </a:solidFill>
                <a:latin typeface="+mn-lt"/>
              </a:rPr>
              <a:t>Recall, 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обеспечивая между ними баланс, что особенно полезно при неравномерном распределении классов. Использование данной метрики позволяет лучше выбрать модель, которая не только точно классифицирует </a:t>
            </a:r>
            <a:r>
              <a:rPr lang="ru-RU" sz="2000" dirty="0" err="1">
                <a:solidFill>
                  <a:srgbClr val="333333"/>
                </a:solidFill>
                <a:latin typeface="+mn-lt"/>
              </a:rPr>
              <a:t>H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, но и минимизирует количество пропущенных 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H0</a:t>
            </a:r>
            <a:r>
              <a:rPr lang="ru-RU" sz="2000" dirty="0">
                <a:solidFill>
                  <a:srgbClr val="333333"/>
                </a:solidFill>
                <a:latin typeface="+mn-lt"/>
              </a:rPr>
              <a:t>.</a:t>
            </a:r>
            <a:endParaRPr lang="en-US" sz="2000" dirty="0">
              <a:solidFill>
                <a:srgbClr val="333333"/>
              </a:solidFill>
              <a:latin typeface="+mn-lt"/>
            </a:endParaRPr>
          </a:p>
          <a:p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F1-score исходит из предположения, что Precision и </a:t>
            </a:r>
            <a:r>
              <a:rPr lang="ru-RU" altLang="ru-RU" sz="2000" dirty="0" err="1">
                <a:solidFill>
                  <a:srgbClr val="333333"/>
                </a:solidFill>
                <a:latin typeface="+mn-lt"/>
              </a:rPr>
              <a:t>Recall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имеют одинаковую важность. Если же необходимо придать большее значение (вес) одной из метрик, то можно воспользоваться     </a:t>
            </a:r>
          </a:p>
          <a:p>
            <a:endParaRPr lang="ru-RU" sz="2000" dirty="0">
              <a:solidFill>
                <a:srgbClr val="333333"/>
              </a:solidFill>
              <a:latin typeface="+mn-lt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5B91C3-02DE-8343-CB9D-C1F33D25A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261" y="3309335"/>
            <a:ext cx="3907945" cy="753550"/>
          </a:xfrm>
          <a:prstGeom prst="rect">
            <a:avLst/>
          </a:prstGeom>
        </p:spPr>
      </p:pic>
      <p:sp>
        <p:nvSpPr>
          <p:cNvPr id="8" name="AutoShape 2" descr="\text{F}_{\beta}">
            <a:extLst>
              <a:ext uri="{FF2B5EF4-FFF2-40B4-BE49-F238E27FC236}">
                <a16:creationId xmlns:a16="http://schemas.microsoft.com/office/drawing/2014/main" id="{F89DBB95-9AF8-AB25-AAFD-97EEF46D75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68213" y="-130175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FA69E56-8F59-FF7C-E5EE-52E14ACC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01" y="3191840"/>
            <a:ext cx="696772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000" dirty="0">
              <a:solidFill>
                <a:srgbClr val="333333"/>
              </a:solidFill>
              <a:latin typeface="+mn-lt"/>
              <a:cs typeface="Calibri"/>
              <a:sym typeface="Calibri"/>
            </a:endParaRPr>
          </a:p>
        </p:txBody>
      </p:sp>
      <p:sp>
        <p:nvSpPr>
          <p:cNvPr id="10" name="AutoShape 4" descr="\text{F}_{\beta}">
            <a:extLst>
              <a:ext uri="{FF2B5EF4-FFF2-40B4-BE49-F238E27FC236}">
                <a16:creationId xmlns:a16="http://schemas.microsoft.com/office/drawing/2014/main" id="{8C722046-E84B-9177-D6BE-2326DD4F0F1D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7710225" y="5129019"/>
            <a:ext cx="15967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D6B301-C113-C4BF-94D4-B70BA0E0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171368"/>
            <a:ext cx="3918455" cy="753549"/>
          </a:xfrm>
          <a:prstGeom prst="rect">
            <a:avLst/>
          </a:prstGeom>
        </p:spPr>
      </p:pic>
      <p:sp>
        <p:nvSpPr>
          <p:cNvPr id="13" name="AutoShape 6" descr="\beta &gt; 1">
            <a:extLst>
              <a:ext uri="{FF2B5EF4-FFF2-40B4-BE49-F238E27FC236}">
                <a16:creationId xmlns:a16="http://schemas.microsoft.com/office/drawing/2014/main" id="{36B29B98-ECD3-357B-6821-ABA4A680E5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600" y="-122238"/>
            <a:ext cx="5842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7" descr="\beta &lt; 1">
            <a:extLst>
              <a:ext uri="{FF2B5EF4-FFF2-40B4-BE49-F238E27FC236}">
                <a16:creationId xmlns:a16="http://schemas.microsoft.com/office/drawing/2014/main" id="{EF8FB684-44D5-5493-ECB0-59D5FA79C6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5563" y="-122238"/>
            <a:ext cx="5842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7F31CF-53A1-0FE8-CE1A-6D92E0DA3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855024"/>
            <a:ext cx="7100219" cy="4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348236" y="232497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AUC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8412180" y="6464284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https://github.com/ultralytics/yolov3/issues/898</a:t>
            </a:r>
            <a:endParaRPr lang="ru-RU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53060-F897-57BF-A5C0-18CE851FC6CD}"/>
              </a:ext>
            </a:extLst>
          </p:cNvPr>
          <p:cNvSpPr txBox="1"/>
          <p:nvPr/>
        </p:nvSpPr>
        <p:spPr>
          <a:xfrm>
            <a:off x="0" y="6488409"/>
            <a:ext cx="95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https://machinelearningmastery.com/roc-curves-and-precision-recall-curves-for-imbalanced-classification/</a:t>
            </a:r>
            <a:endParaRPr lang="ru-RU" dirty="0">
              <a:latin typeface="+mn-l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F3F5D5-93B7-1CA0-BC10-8D3AE179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6" y="792588"/>
            <a:ext cx="6587619" cy="361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71734-9675-A844-D0B0-AAE8444EE7A8}"/>
              </a:ext>
            </a:extLst>
          </p:cNvPr>
          <p:cNvSpPr txBox="1"/>
          <p:nvPr/>
        </p:nvSpPr>
        <p:spPr>
          <a:xfrm>
            <a:off x="3861707" y="3151727"/>
            <a:ext cx="7892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В случае, когда необходимо оценить качество модели при различных пороговых значениях, используется 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AUC-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площадь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Area Under Curve)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под 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ROC-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кривой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Receiver Operating Characteristics curve),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выраженной через отношение доли истинно положительных прогнозов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TPR) </a:t>
            </a:r>
            <a:r>
              <a:rPr lang="ru-RU" sz="1600" b="0" i="0" dirty="0">
                <a:solidFill>
                  <a:srgbClr val="333333"/>
                </a:solidFill>
                <a:effectLst/>
                <a:latin typeface="+mn-lt"/>
              </a:rPr>
              <a:t>к доли ложноположительных (</a:t>
            </a:r>
            <a:r>
              <a:rPr lang="en" sz="1600" b="0" i="0" dirty="0">
                <a:solidFill>
                  <a:srgbClr val="333333"/>
                </a:solidFill>
                <a:effectLst/>
                <a:latin typeface="+mn-lt"/>
              </a:rPr>
              <a:t>FPR).</a:t>
            </a:r>
            <a:endParaRPr lang="ru-RU" sz="1600" dirty="0">
              <a:latin typeface="+mn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15EBF7-0BAA-1916-A611-F19BC6F90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76" y="2093601"/>
            <a:ext cx="403860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E04956-33A2-9F0A-DD7A-88577620DF10}"/>
              </a:ext>
            </a:extLst>
          </p:cNvPr>
          <p:cNvSpPr txBox="1"/>
          <p:nvPr/>
        </p:nvSpPr>
        <p:spPr>
          <a:xfrm>
            <a:off x="336075" y="4429954"/>
            <a:ext cx="116804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ROC-AUC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имеет смысл использовать в задачах, где важны не столько предсказанные классы, сколько их правильный вероятностный порядок. Например, у нас есть онлайн-кинотеатр и мы хотим узнать какие пользователи будут продлевать месячную подписку. На первый взгляд может показаться, что эта обычная бинарная классификация и нужно просто предсказать метки, однако более полезным вариантом будет упорядочивание клиентов по вероятности отмены подписки, чтобы в дальнейшем использовать различные стратегии для их удержания.</a:t>
            </a:r>
            <a:endParaRPr lang="ru-RU" sz="2000" dirty="0">
              <a:latin typeface="+mn-lt"/>
            </a:endParaRPr>
          </a:p>
        </p:txBody>
      </p:sp>
      <p:pic>
        <p:nvPicPr>
          <p:cNvPr id="22" name="Рисунок 21" descr="Изображение выглядит как Шрифт, число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E40D1EF-46A3-AE99-3E5F-827EDBE79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15" y="990706"/>
            <a:ext cx="2868409" cy="862764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Шрифт, текст, число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1C26D6B0-22DD-D0C9-C2CD-803393314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150" y="1018121"/>
            <a:ext cx="2728614" cy="844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62057" y="792588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 – </a:t>
            </a:r>
            <a:r>
              <a:rPr lang="ru-RU" dirty="0" smtClean="0"/>
              <a:t>полнота класса 1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097290" y="761370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1-speficity</a:t>
            </a:r>
            <a:r>
              <a:rPr lang="ru-RU" dirty="0" smtClean="0"/>
              <a:t>  (1 – полнота класса 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2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3C28E94E-DCCE-F448-122F-0C682AA3F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BC4FF073-C67B-2E69-D578-E95795A1BDDA}"/>
              </a:ext>
            </a:extLst>
          </p:cNvPr>
          <p:cNvSpPr txBox="1"/>
          <p:nvPr/>
        </p:nvSpPr>
        <p:spPr>
          <a:xfrm>
            <a:off x="280298" y="311858"/>
            <a:ext cx="972034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</a:t>
            </a:r>
            <a:r>
              <a:rPr lang="en-US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AUC</a:t>
            </a:r>
            <a:endParaRPr lang="ru-RU" sz="3000" b="0" i="0" u="none" strike="noStrike" cap="none" dirty="0">
              <a:solidFill>
                <a:srgbClr val="79C0E2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6BB60-476B-2CC1-B649-A392B4E3CA38}"/>
              </a:ext>
            </a:extLst>
          </p:cNvPr>
          <p:cNvSpPr txBox="1"/>
          <p:nvPr/>
        </p:nvSpPr>
        <p:spPr>
          <a:xfrm>
            <a:off x="8412180" y="6464284"/>
            <a:ext cx="431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https://github.com/ultralytics/yolov3/issues/898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4EF0971-B745-5A68-919B-15EAC142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8" y="875287"/>
            <a:ext cx="3613241" cy="3613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D6FD62-2453-286C-099D-8245BCC0D3F4}"/>
              </a:ext>
            </a:extLst>
          </p:cNvPr>
          <p:cNvSpPr txBox="1"/>
          <p:nvPr/>
        </p:nvSpPr>
        <p:spPr>
          <a:xfrm>
            <a:off x="0" y="6488409"/>
            <a:ext cx="957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https://machinelearningmastery.com/roc-curves-and-precision-recall-curves-for-imbalanced-classification/</a:t>
            </a:r>
            <a:endParaRPr lang="ru-RU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52837-FCA0-782F-9E6D-1B2C932F5505}"/>
              </a:ext>
            </a:extLst>
          </p:cNvPr>
          <p:cNvSpPr txBox="1"/>
          <p:nvPr/>
        </p:nvSpPr>
        <p:spPr>
          <a:xfrm>
            <a:off x="4094096" y="830295"/>
            <a:ext cx="7817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ROC-AUC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не очень хорошо справляется с сильным дисбалансом классов, поскольку учитывает истинно отрицательные случаи (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TN),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что вытекает из расчётов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FPR.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Проще говоря, модель может показать высокий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TPR,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но при этом также иметь большое количество ложноположительных предсказаний (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FPR).</a:t>
            </a:r>
            <a:endParaRPr 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B0EFB-8D29-5561-3258-C9C9E5AA831E}"/>
              </a:ext>
            </a:extLst>
          </p:cNvPr>
          <p:cNvSpPr txBox="1"/>
          <p:nvPr/>
        </p:nvSpPr>
        <p:spPr>
          <a:xfrm>
            <a:off x="4240736" y="2554245"/>
            <a:ext cx="71239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333333"/>
                </a:solidFill>
                <a:latin typeface="+mn-lt"/>
              </a:rPr>
              <a:t>М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+mn-lt"/>
              </a:rPr>
              <a:t>ожно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 использовать площадь в осях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Precision Recall,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известную как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PR-AUC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,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которая лучше подходит для данных с сильным дисбалансом классов. Это связано с тем, что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PR-AUC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фокусируется на соотношении истинно положительных и ложноотрицательных результатов, что отражает лучше способность модели правильно определять положительные классы</a:t>
            </a:r>
            <a:endParaRPr lang="ru-RU" sz="1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6FFFD-2D61-C94E-798A-AD8AEEF54CC4}"/>
              </a:ext>
            </a:extLst>
          </p:cNvPr>
          <p:cNvSpPr txBox="1"/>
          <p:nvPr/>
        </p:nvSpPr>
        <p:spPr>
          <a:xfrm>
            <a:off x="742424" y="4545492"/>
            <a:ext cx="972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PR-AUC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подход может считать завышенную площадь под кривой.</a:t>
            </a:r>
            <a:endParaRPr lang="ru-RU" sz="1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06F09-8492-9E0D-5BBB-DB2B98F34A7E}"/>
              </a:ext>
            </a:extLst>
          </p:cNvPr>
          <p:cNvSpPr txBox="1"/>
          <p:nvPr/>
        </p:nvSpPr>
        <p:spPr>
          <a:xfrm>
            <a:off x="881743" y="5031160"/>
            <a:ext cx="8851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Поэтому в 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scikit-learn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существует альтернативная (и очень схожая) метрика, которая называется 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Average Precision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. </a:t>
            </a:r>
            <a:endParaRPr lang="ru-RU" sz="1800" dirty="0">
              <a:latin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B92BC5-B531-C2CD-364D-BB9B9BF1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39" y="5615856"/>
            <a:ext cx="4721008" cy="8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вектор из 0 и 1, где 1 стоит на месте класса, которому принадлежит объект. </a:t>
                </a:r>
              </a:p>
              <a:p>
                <a:pPr marL="0" indent="0" algn="l"/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[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0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, 1, 0 .. 0] –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многоклассовая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классификация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(multiclass classification)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список категорий, к которым принадлежит объект – </a:t>
                </a:r>
                <a:r>
                  <a:rPr lang="ru-RU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многокатегориальная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классификация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(multilabel classification)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кросс энтропия (С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ross entropy, </a:t>
                </a:r>
                <a:r>
                  <a:rPr lang="en-US" sz="2000" b="1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CE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4649627" y="6231568"/>
            <a:ext cx="728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https://proproprogs.ru/ml/ml-mnogoklassovaya-klassifikaciya-metody-one-vs-all-i-all-vs-all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 descr="Изображение выглядит как Шрифт, белый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1AB643F1-5528-B75F-4AD0-B5E9DBA6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19" y="2212775"/>
            <a:ext cx="4041184" cy="1627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8501072" y="3805440"/>
            <a:ext cx="3217718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https://qudata.com/ml/ru/ML_Intro.html</a:t>
            </a:r>
            <a:endParaRPr lang="ru-RU" dirty="0">
              <a:latin typeface="+mn-lt"/>
            </a:endParaRPr>
          </a:p>
        </p:txBody>
      </p:sp>
      <p:pic>
        <p:nvPicPr>
          <p:cNvPr id="8" name="Рисунок 7" descr="Изображение выглядит как диаграмма, линия, Графи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FB8FC1-39CA-589E-187D-083F7F1C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08" y="3429000"/>
            <a:ext cx="4047777" cy="31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1F292-E623-BA20-D21D-440DF7DCE0F4}"/>
              </a:ext>
            </a:extLst>
          </p:cNvPr>
          <p:cNvSpPr txBox="1"/>
          <p:nvPr/>
        </p:nvSpPr>
        <p:spPr>
          <a:xfrm>
            <a:off x="2451660" y="6187389"/>
            <a:ext cx="728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https://academy.yandex.ru/handbook/ml/article/metriki-klassifikacii-i-regressii</a:t>
            </a:r>
            <a:endParaRPr lang="ru-RU" dirty="0">
              <a:latin typeface="+mn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3700C4-9D3A-3F55-6C9E-33EDBA1E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5" y="4732975"/>
            <a:ext cx="3276600" cy="1422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D30B6-1D00-6122-3598-619F9DBC2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20" y="4700961"/>
            <a:ext cx="3365500" cy="1549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FC3E78-F3F2-983C-F175-24CDAE3B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065" y="4535861"/>
            <a:ext cx="3530600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E3614B-F048-7399-B8CA-12A2085E8C09}"/>
              </a:ext>
            </a:extLst>
          </p:cNvPr>
          <p:cNvSpPr txBox="1"/>
          <p:nvPr/>
        </p:nvSpPr>
        <p:spPr>
          <a:xfrm>
            <a:off x="241891" y="802860"/>
            <a:ext cx="110792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1) 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+mn-lt"/>
              </a:rPr>
              <a:t>Микро-усреднение (</a:t>
            </a:r>
            <a:r>
              <a:rPr lang="en" sz="2000" b="1" i="0" dirty="0">
                <a:solidFill>
                  <a:srgbClr val="333333"/>
                </a:solidFill>
                <a:effectLst/>
                <a:latin typeface="+mn-lt"/>
              </a:rPr>
              <a:t>micro-averaging)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является эквивалентом 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accuracy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и подходит при сбалансированных классах. Элементы </a:t>
            </a:r>
            <a:r>
              <a:rPr lang="en" sz="2000" b="0" i="0" dirty="0" err="1">
                <a:solidFill>
                  <a:srgbClr val="333333"/>
                </a:solidFill>
                <a:effectLst/>
                <a:latin typeface="+mn-lt"/>
              </a:rPr>
              <a:t>consufion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 matrix 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усредняются между бинарными прогнозами для каждого класса, после чего метрики рассчитываются на полученной матрице.</a:t>
            </a:r>
            <a:endParaRPr lang="ru-RU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C21D3-9159-79B1-E990-8DF5359E065B}"/>
              </a:ext>
            </a:extLst>
          </p:cNvPr>
          <p:cNvSpPr txBox="1"/>
          <p:nvPr/>
        </p:nvSpPr>
        <p:spPr>
          <a:xfrm>
            <a:off x="241891" y="2177193"/>
            <a:ext cx="109486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2) 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+mn-lt"/>
              </a:rPr>
              <a:t>Макро-усреднение (</a:t>
            </a:r>
            <a:r>
              <a:rPr lang="en" sz="2000" b="1" i="0" dirty="0">
                <a:solidFill>
                  <a:srgbClr val="333333"/>
                </a:solidFill>
                <a:effectLst/>
                <a:latin typeface="+mn-lt"/>
              </a:rPr>
              <a:t>macro-averaging)</a:t>
            </a:r>
            <a:r>
              <a:rPr lang="en" sz="20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333333"/>
                </a:solidFill>
                <a:effectLst/>
                <a:latin typeface="+mn-lt"/>
              </a:rPr>
              <a:t>представляет собой среднее арифметическое подсчитанной метрики для каждого класса и используется при дисбалансе классов, когда важен каждый класс. В таком случае все классы учитываются равномерно независимо от их размера</a:t>
            </a:r>
            <a:endParaRPr lang="ru-RU" sz="20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EF208-57E6-2A84-171A-2149ADC38850}"/>
              </a:ext>
            </a:extLst>
          </p:cNvPr>
          <p:cNvSpPr txBox="1"/>
          <p:nvPr/>
        </p:nvSpPr>
        <p:spPr>
          <a:xfrm>
            <a:off x="135928" y="3500632"/>
            <a:ext cx="11291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333333"/>
                </a:solidFill>
                <a:latin typeface="+mn-lt"/>
              </a:rPr>
              <a:t>В</a:t>
            </a:r>
            <a:r>
              <a:rPr lang="ru-RU" sz="1800" b="1" i="0" dirty="0" err="1">
                <a:solidFill>
                  <a:srgbClr val="333333"/>
                </a:solidFill>
                <a:effectLst/>
                <a:latin typeface="+mn-lt"/>
              </a:rPr>
              <a:t>звешенное</a:t>
            </a:r>
            <a:r>
              <a:rPr lang="ru-RU" sz="1800" b="1" i="0" dirty="0">
                <a:solidFill>
                  <a:srgbClr val="333333"/>
                </a:solidFill>
                <a:effectLst/>
                <a:latin typeface="+mn-lt"/>
              </a:rPr>
              <a:t> усреднение (</a:t>
            </a:r>
            <a:r>
              <a:rPr lang="en" sz="1800" b="1" i="0" dirty="0">
                <a:solidFill>
                  <a:srgbClr val="333333"/>
                </a:solidFill>
                <a:effectLst/>
                <a:latin typeface="+mn-lt"/>
              </a:rPr>
              <a:t>weighted averaging)</a:t>
            </a:r>
            <a:r>
              <a:rPr lang="en" sz="1800" b="0" i="0" dirty="0"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+mn-lt"/>
              </a:rPr>
              <a:t>рассчитывается как взвешенное среднее и также применяется в случае дисбаланса классов, но только когда важность класса учитывается в зависимости от количества объектов с таким классом, то есть когда важны наибольшие классы. При таком подходе важность каждого класса учитывается с присвоением им весов.</a:t>
            </a: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145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EE58-BADE-A77D-170E-13FF1BF1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2DD43-96CB-7170-4A81-398CA677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144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метрики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C1DC9-0E1D-C8E1-4E0E-2CEF22F4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20" y="1266710"/>
            <a:ext cx="9194311" cy="2124534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+mn-lt"/>
              </a:rPr>
              <a:t>Что реально приносит ценность</a:t>
            </a:r>
          </a:p>
          <a:p>
            <a:r>
              <a:rPr lang="ru-RU" dirty="0">
                <a:latin typeface="+mn-lt"/>
              </a:rPr>
              <a:t>Какова цена ошибки </a:t>
            </a:r>
          </a:p>
          <a:p>
            <a:r>
              <a:rPr lang="ru-RU" sz="2800" dirty="0">
                <a:latin typeface="+mn-lt"/>
              </a:rPr>
              <a:t>Как формализовать</a:t>
            </a:r>
            <a:r>
              <a:rPr lang="en-US" sz="2800" dirty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бизнес требования? </a:t>
            </a:r>
            <a:endParaRPr lang="ru-RU" sz="2800" dirty="0">
              <a:latin typeface="+mn-lt"/>
            </a:endParaRPr>
          </a:p>
          <a:p>
            <a:pPr lvl="1"/>
            <a:r>
              <a:rPr lang="ru-RU" dirty="0" smtClean="0">
                <a:latin typeface="+mn-lt"/>
              </a:rPr>
              <a:t>Например</a:t>
            </a:r>
            <a:r>
              <a:rPr lang="ru-RU" dirty="0">
                <a:latin typeface="+mn-lt"/>
              </a:rPr>
              <a:t>, попробовать выразить в деньгах </a:t>
            </a:r>
          </a:p>
          <a:p>
            <a:pPr lvl="1"/>
            <a:r>
              <a:rPr lang="ru-RU" dirty="0" smtClean="0">
                <a:latin typeface="+mn-lt"/>
              </a:rPr>
              <a:t>Насколько </a:t>
            </a:r>
            <a:r>
              <a:rPr lang="ru-RU" dirty="0">
                <a:latin typeface="+mn-lt"/>
              </a:rPr>
              <a:t>вырастет прибыль, если увеличить </a:t>
            </a:r>
            <a:r>
              <a:rPr lang="en" dirty="0">
                <a:latin typeface="+mn-lt"/>
              </a:rPr>
              <a:t>accuracy </a:t>
            </a:r>
            <a:r>
              <a:rPr lang="ru-RU" dirty="0">
                <a:latin typeface="+mn-lt"/>
              </a:rPr>
              <a:t>на 1%</a:t>
            </a:r>
          </a:p>
          <a:p>
            <a:endParaRPr lang="ru-RU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  <a:p>
            <a:endParaRPr lang="ru-RU" sz="2000" dirty="0">
              <a:latin typeface="+mn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F7B578-834D-5007-A06B-B022D80A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35" y="3745690"/>
            <a:ext cx="4851400" cy="2717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12061D-E406-6749-A19E-F4E5F418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05" y="0"/>
            <a:ext cx="5321300" cy="2755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CDEFF-0A88-4953-042C-39B8EAC5633E}"/>
              </a:ext>
            </a:extLst>
          </p:cNvPr>
          <p:cNvSpPr txBox="1"/>
          <p:nvPr/>
        </p:nvSpPr>
        <p:spPr>
          <a:xfrm>
            <a:off x="8060707" y="3437913"/>
            <a:ext cx="6183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/mlsysd23-2.html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0520" y="3672840"/>
            <a:ext cx="67034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+mn-lt"/>
              </a:rPr>
              <a:t>Определив, как связана вероятность покупки товара конкретным пользователем от его действий на сайте (просмотры страниц, добавление в корзину и пр.), можно сделать выводы о целесообразности инвестиций в рекламу для данного клиента. </a:t>
            </a:r>
            <a:endParaRPr lang="ru-RU" sz="1800" dirty="0" smtClean="0">
              <a:solidFill>
                <a:srgbClr val="333333"/>
              </a:solidFill>
              <a:latin typeface="+mn-lt"/>
            </a:endParaRPr>
          </a:p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Такие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индикаторы, которые аппроксимируют целевую переменную, но имеют гораздо большее число наблюдений, называются прокси-метрики.</a:t>
            </a:r>
            <a:endParaRPr lang="ru-RU" sz="1800" dirty="0">
              <a:latin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7512" y="6215969"/>
            <a:ext cx="7041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https://chernobrovov.ru/articles/kak-uskorit-i-udeshevit-reklamnye-eksperimenty-predskazav-povedenie-polzovatelej-internet-magazina-s-pomoshhyu-proksi-metrik.html</a:t>
            </a:r>
          </a:p>
        </p:txBody>
      </p:sp>
    </p:spTree>
    <p:extLst>
      <p:ext uri="{BB962C8B-B14F-4D97-AF65-F5344CB8AC3E}">
        <p14:creationId xmlns:p14="http://schemas.microsoft.com/office/powerpoint/2010/main" val="187160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ctr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  <a:defRPr sz="16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-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вектор отсортированных по релевантности ответов 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(</a:t>
                </a:r>
                <a:r>
                  <a:rPr lang="en-US" dirty="0">
                    <a:latin typeface="+mn-lt"/>
                  </a:rPr>
                  <a:t>ranking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попарная разница рангов двух ответов.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2000" dirty="0" err="1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RankNet</a:t>
                </a: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l"/>
                <a:endParaRPr lang="en-US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E – 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изменение </a:t>
                </a:r>
                <a:r>
                  <a:rPr lang="ru-RU" dirty="0">
                    <a:latin typeface="+mn-lt"/>
                  </a:rPr>
                  <a:t>совокупной ошибки списка при перестановке двух ответов</a:t>
                </a:r>
                <a:r>
                  <a:rPr lang="ru-RU" sz="2000" dirty="0">
                    <a:latin typeface="+mn-lt"/>
                    <a:ea typeface="Roboto" panose="02000000000000000000" pitchFamily="2" charset="0"/>
                    <a:cs typeface="Roboto" panose="02000000000000000000" pitchFamily="2" charset="0"/>
                  </a:rPr>
                  <a:t>.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err="1">
                    <a:latin typeface="+mn-lt"/>
                  </a:rPr>
                  <a:t>LambdaRank</a:t>
                </a: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ru-RU" sz="2000" dirty="0">
                  <a:latin typeface="+mn-lt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2846272-5087-5A56-7D49-37894449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6" y="885712"/>
                <a:ext cx="11088307" cy="5609453"/>
              </a:xfrm>
              <a:prstGeom prst="rect">
                <a:avLst/>
              </a:prstGeom>
              <a:blipFill>
                <a:blip r:embed="rId3"/>
                <a:stretch>
                  <a:fillRect l="-8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Обучение с учителем: ранжирование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073EA-3D2B-6E6D-9E49-883D7C0A120D}"/>
              </a:ext>
            </a:extLst>
          </p:cNvPr>
          <p:cNvSpPr txBox="1"/>
          <p:nvPr/>
        </p:nvSpPr>
        <p:spPr>
          <a:xfrm>
            <a:off x="7005049" y="3121223"/>
            <a:ext cx="479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https://neerc.ifmo.ru/wiki/index.php?title=</a:t>
            </a:r>
            <a:r>
              <a:rPr lang="ru-RU" dirty="0">
                <a:latin typeface="+mn-lt"/>
              </a:rPr>
              <a:t>Ранжирование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03025-71C4-97C4-82ED-DD1689D7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28" y="1908109"/>
            <a:ext cx="5603095" cy="87809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диаграмма, План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A4DBD4D9-FDEF-4408-81DB-BF9A51031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3530160"/>
            <a:ext cx="4024642" cy="3132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B3178-7DBF-B576-AEBA-B4EEDBD373D1}"/>
              </a:ext>
            </a:extLst>
          </p:cNvPr>
          <p:cNvSpPr txBox="1"/>
          <p:nvPr/>
        </p:nvSpPr>
        <p:spPr>
          <a:xfrm>
            <a:off x="7005049" y="6271142"/>
            <a:ext cx="381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https://mb4.ru/seo/1873-to1-ranking.html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87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410966" y="36283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79C0E2"/>
                </a:solidFill>
                <a:latin typeface="+mn-lt"/>
                <a:ea typeface="Roboto Medium"/>
                <a:cs typeface="Roboto Medium"/>
                <a:sym typeface="Roboto Medium"/>
              </a:rPr>
              <a:t>Оценка качества моделей: ранжирование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B3178-7DBF-B576-AEBA-B4EEDBD373D1}"/>
              </a:ext>
            </a:extLst>
          </p:cNvPr>
          <p:cNvSpPr txBox="1"/>
          <p:nvPr/>
        </p:nvSpPr>
        <p:spPr>
          <a:xfrm>
            <a:off x="188954" y="6015951"/>
            <a:ext cx="888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https://towardsdatascience.com/mean-average-precision-at-k-map-k-clearly-explained-538d8e032d2</a:t>
            </a:r>
            <a:endParaRPr lang="ru-RU" dirty="0">
              <a:latin typeface="+mn-lt"/>
            </a:endParaRPr>
          </a:p>
        </p:txBody>
      </p:sp>
      <p:pic>
        <p:nvPicPr>
          <p:cNvPr id="14" name="Рисунок 13" descr="Изображение выглядит как текст, Шрифт, лини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EE75418-BD94-35D3-93BE-D21EBFE5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6" y="963299"/>
            <a:ext cx="7741438" cy="1159217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71211AE-6258-E3AD-004A-E2163ABE8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15" r="4034"/>
          <a:stretch/>
        </p:blipFill>
        <p:spPr>
          <a:xfrm>
            <a:off x="8618345" y="155892"/>
            <a:ext cx="3162188" cy="4306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CDA39B-15B5-4DCC-2924-388F51593D28}"/>
              </a:ext>
            </a:extLst>
          </p:cNvPr>
          <p:cNvSpPr txBox="1"/>
          <p:nvPr/>
        </p:nvSpPr>
        <p:spPr>
          <a:xfrm>
            <a:off x="188954" y="6361642"/>
            <a:ext cx="888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https://machinelearninginterview.com/topics/machine-learning/mapatk_evaluation_metric_for_ranking/</a:t>
            </a:r>
            <a:endParaRPr lang="ru-RU" dirty="0">
              <a:latin typeface="+mn-lt"/>
            </a:endParaRPr>
          </a:p>
        </p:txBody>
      </p:sp>
      <p:pic>
        <p:nvPicPr>
          <p:cNvPr id="23" name="Рисунок 22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0399E72-23C4-589C-885D-C0378961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74" y="3928881"/>
            <a:ext cx="6611271" cy="1346247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2A602C1F-0019-7D55-8CB2-532675E52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4" r="74195"/>
          <a:stretch/>
        </p:blipFill>
        <p:spPr>
          <a:xfrm>
            <a:off x="722813" y="2174010"/>
            <a:ext cx="1291244" cy="1346247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Шрифт, текст, белый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BA2E263-7836-2DA8-069C-E69CC82E32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91"/>
          <a:stretch/>
        </p:blipFill>
        <p:spPr>
          <a:xfrm>
            <a:off x="2014057" y="2211053"/>
            <a:ext cx="3914456" cy="1346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4F844-CB92-9D49-0917-DDA5453402C8}"/>
              </a:ext>
            </a:extLst>
          </p:cNvPr>
          <p:cNvSpPr txBox="1"/>
          <p:nvPr/>
        </p:nvSpPr>
        <p:spPr>
          <a:xfrm>
            <a:off x="399104" y="574013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https://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habr.com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ru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/companies/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econtenta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/articles/303458/</a:t>
            </a:r>
            <a:endParaRPr lang="ru-RU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9EE08-08F7-EA58-EA92-40834BAA7D2D}"/>
              </a:ext>
            </a:extLst>
          </p:cNvPr>
          <p:cNvSpPr txBox="1"/>
          <p:nvPr/>
        </p:nvSpPr>
        <p:spPr>
          <a:xfrm>
            <a:off x="399104" y="3499085"/>
            <a:ext cx="7741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метрика простая для понимания и реализации, но имеет важный недостаток — она не учитывает порядок элементов в «топе»</a:t>
            </a:r>
            <a:endParaRPr lang="ru-RU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3578-F0FC-1630-F318-38F28FB5608C}"/>
              </a:ext>
            </a:extLst>
          </p:cNvPr>
          <p:cNvSpPr txBox="1"/>
          <p:nvPr/>
        </p:nvSpPr>
        <p:spPr>
          <a:xfrm>
            <a:off x="656739" y="20016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точность на 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K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элементах </a:t>
            </a:r>
            <a:endParaRPr lang="ru-RU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FA850-E9E6-916B-B212-9942CB1F9012}"/>
              </a:ext>
            </a:extLst>
          </p:cNvPr>
          <p:cNvSpPr txBox="1"/>
          <p:nvPr/>
        </p:nvSpPr>
        <p:spPr>
          <a:xfrm>
            <a:off x="491382" y="5050747"/>
            <a:ext cx="111993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дна из наиболее часто используемых метрик качества ранжирования. В 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p@K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и </a:t>
            </a:r>
            <a:r>
              <a:rPr lang="en" b="0" i="0" dirty="0" err="1">
                <a:solidFill>
                  <a:srgbClr val="333333"/>
                </a:solidFill>
                <a:effectLst/>
                <a:latin typeface="+mn-lt"/>
              </a:rPr>
              <a:t>ap@K</a:t>
            </a:r>
            <a:r>
              <a:rPr lang="en" b="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качество ранжирования оценивается для отдельно взятого объекта (пользователя, поискового запроса). На практике объектов множество: мы имеем дело с сотнями тысяч пользователей, миллионами поисковых запросов и т.д. 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54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D0E75-439C-E522-CE0D-873E795F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26" y="26862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Бизнес метрики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96FC40-F015-7F53-BB76-DA7BB5C4A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1"/>
          <a:stretch/>
        </p:blipFill>
        <p:spPr>
          <a:xfrm>
            <a:off x="5679502" y="1279356"/>
            <a:ext cx="6586389" cy="328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E54D2-6767-48B6-D194-1E02DCAFA626}"/>
              </a:ext>
            </a:extLst>
          </p:cNvPr>
          <p:cNvSpPr txBox="1"/>
          <p:nvPr/>
        </p:nvSpPr>
        <p:spPr>
          <a:xfrm>
            <a:off x="7477144" y="292159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latin typeface="+mn-lt"/>
              </a:rPr>
              <a:t>K</a:t>
            </a:r>
            <a:r>
              <a:rPr lang="ru-RU" dirty="0" smtClean="0">
                <a:latin typeface="+mn-lt"/>
              </a:rPr>
              <a:t>i</a:t>
            </a:r>
            <a:r>
              <a:rPr lang="en-US" dirty="0" err="1" smtClean="0">
                <a:latin typeface="+mn-lt"/>
              </a:rPr>
              <a:t>ll</a:t>
            </a:r>
            <a:r>
              <a:rPr lang="ru-RU" dirty="0" err="1" smtClean="0">
                <a:latin typeface="+mn-lt"/>
              </a:rPr>
              <a:t>er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feature</a:t>
            </a:r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7EDAB-C5C7-C3A6-600C-4FAFAA416F8B}"/>
              </a:ext>
            </a:extLst>
          </p:cNvPr>
          <p:cNvSpPr txBox="1"/>
          <p:nvPr/>
        </p:nvSpPr>
        <p:spPr>
          <a:xfrm>
            <a:off x="460919" y="5345906"/>
            <a:ext cx="4771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Как соотнести с DS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метриками?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DCB850-7657-7BF1-D35D-8DD9FEA0F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0" y="789526"/>
            <a:ext cx="5714707" cy="3086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BF02D-A4AA-1121-692A-7CF36911A8A4}"/>
              </a:ext>
            </a:extLst>
          </p:cNvPr>
          <p:cNvSpPr txBox="1"/>
          <p:nvPr/>
        </p:nvSpPr>
        <p:spPr>
          <a:xfrm>
            <a:off x="440872" y="6318976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mtClean="0">
                <a:latin typeface="+mn-lt"/>
              </a:rPr>
              <a:t>https://kolodezev.ru/mlsysd23-2.html</a:t>
            </a:r>
            <a:endParaRPr lang="ru-RU" dirty="0">
              <a:latin typeface="+mn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32219" y="4887400"/>
            <a:ext cx="6438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Чтобы понять какие метрики нужны – нужно понять какие признаки влияют на результат</a:t>
            </a:r>
            <a:endParaRPr lang="en-US" sz="1800" dirty="0" smtClean="0">
              <a:solidFill>
                <a:srgbClr val="333333"/>
              </a:solidFill>
              <a:latin typeface="+mn-lt"/>
            </a:endParaRPr>
          </a:p>
          <a:p>
            <a:r>
              <a:rPr lang="ru-RU" sz="1800" dirty="0" smtClean="0">
                <a:solidFill>
                  <a:srgbClr val="333333"/>
                </a:solidFill>
                <a:latin typeface="+mn-lt"/>
              </a:rPr>
              <a:t>Поиск </a:t>
            </a:r>
            <a:r>
              <a:rPr lang="ru-RU" sz="1800" dirty="0">
                <a:solidFill>
                  <a:srgbClr val="333333"/>
                </a:solidFill>
                <a:latin typeface="+mn-lt"/>
              </a:rPr>
              <a:t>релевантных прокси-метрик является типичной задачей генерации признаков</a:t>
            </a:r>
            <a:endParaRPr lang="ru-RU" sz="1800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32219" y="6334780"/>
            <a:ext cx="7333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https://chernobrovov.ru/articles/kak-uskorit-i-udeshevit-reklamnye-eksperimenty-predskazav-povedenie-polzovatelej-internet-magazina-s-pomoshhyu-proksi-metrik.html</a:t>
            </a:r>
          </a:p>
        </p:txBody>
      </p:sp>
    </p:spTree>
    <p:extLst>
      <p:ext uri="{BB962C8B-B14F-4D97-AF65-F5344CB8AC3E}">
        <p14:creationId xmlns:p14="http://schemas.microsoft.com/office/powerpoint/2010/main" val="18759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2412" y="31602"/>
            <a:ext cx="10515600" cy="1325563"/>
          </a:xfrm>
        </p:spPr>
        <p:txBody>
          <a:bodyPr/>
          <a:lstStyle/>
          <a:p>
            <a:r>
              <a:rPr lang="ru-RU" dirty="0"/>
              <a:t>Дерево метрик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6221" y="1044745"/>
            <a:ext cx="11517746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ru-RU" sz="2200" dirty="0">
                <a:latin typeface="+mn-lt"/>
              </a:rPr>
              <a:t>Дерево метрик — это декомпозированная цели системы. </a:t>
            </a:r>
            <a:endParaRPr lang="ru-RU" sz="2200" dirty="0" smtClean="0">
              <a:latin typeface="+mn-lt"/>
            </a:endParaRPr>
          </a:p>
          <a:p>
            <a:pPr lvl="1"/>
            <a:r>
              <a:rPr lang="ru-RU" sz="1800" dirty="0" smtClean="0">
                <a:latin typeface="+mn-lt"/>
              </a:rPr>
              <a:t>Цели – для кого создается реальная ценность, кто </a:t>
            </a:r>
            <a:r>
              <a:rPr lang="ru-RU" sz="1800" dirty="0" err="1" smtClean="0">
                <a:latin typeface="+mn-lt"/>
              </a:rPr>
              <a:t>стейкхолдера</a:t>
            </a:r>
            <a:endParaRPr lang="ru-RU" sz="1800" dirty="0" smtClean="0">
              <a:latin typeface="+mn-lt"/>
            </a:endParaRPr>
          </a:p>
          <a:p>
            <a:r>
              <a:rPr lang="ru-RU" sz="2200" dirty="0" smtClean="0">
                <a:latin typeface="+mn-lt"/>
              </a:rPr>
              <a:t>Помогает </a:t>
            </a:r>
            <a:r>
              <a:rPr lang="ru-RU" sz="2200" dirty="0">
                <a:latin typeface="+mn-lt"/>
              </a:rPr>
              <a:t>фокусироваться на ключевых метриках (</a:t>
            </a:r>
            <a:r>
              <a:rPr lang="ru-RU" sz="2200" dirty="0" err="1">
                <a:latin typeface="+mn-lt"/>
              </a:rPr>
              <a:t>Приоретезация</a:t>
            </a:r>
            <a:r>
              <a:rPr lang="ru-RU" sz="2200" dirty="0">
                <a:latin typeface="+mn-lt"/>
              </a:rPr>
              <a:t> метрик);</a:t>
            </a:r>
          </a:p>
          <a:p>
            <a:r>
              <a:rPr lang="ru-RU" sz="2200" dirty="0" smtClean="0">
                <a:latin typeface="+mn-lt"/>
              </a:rPr>
              <a:t>Обнаружить </a:t>
            </a:r>
            <a:r>
              <a:rPr lang="ru-RU" sz="2200" dirty="0">
                <a:latin typeface="+mn-lt"/>
              </a:rPr>
              <a:t>точки роста </a:t>
            </a:r>
          </a:p>
          <a:p>
            <a:pPr lvl="1"/>
            <a:r>
              <a:rPr lang="ru-RU" sz="2200" dirty="0">
                <a:latin typeface="+mn-lt"/>
              </a:rPr>
              <a:t>Попробуйте прибавить к метрике +1% и посмотреть, как этот условный 1% может повлиять на вашу цель</a:t>
            </a:r>
          </a:p>
          <a:p>
            <a:pPr lvl="1"/>
            <a:r>
              <a:rPr lang="ru-RU" sz="2200" dirty="0">
                <a:latin typeface="+mn-lt"/>
              </a:rPr>
              <a:t>Важно также учитывать «плечо» метрик – то их взаимное влияние!</a:t>
            </a:r>
          </a:p>
          <a:p>
            <a:r>
              <a:rPr lang="ru-RU" sz="2200" dirty="0">
                <a:latin typeface="+mn-lt"/>
              </a:rPr>
              <a:t>помогает при </a:t>
            </a:r>
            <a:r>
              <a:rPr lang="ru-RU" sz="2200" dirty="0" err="1">
                <a:latin typeface="+mn-lt"/>
              </a:rPr>
              <a:t>приоритизации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err="1">
                <a:latin typeface="+mn-lt"/>
              </a:rPr>
              <a:t>бэклога</a:t>
            </a:r>
            <a:r>
              <a:rPr lang="ru-RU" sz="2200" dirty="0">
                <a:latin typeface="+mn-lt"/>
              </a:rPr>
              <a:t>.</a:t>
            </a:r>
          </a:p>
          <a:p>
            <a:endParaRPr lang="ru-RU" sz="2400" dirty="0">
              <a:latin typeface="+mn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44680" y="4481487"/>
            <a:ext cx="4291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https://habr.com/ru/companies/otus/articles/694734/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29019" y="230188"/>
            <a:ext cx="72597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+mn-lt"/>
              </a:rPr>
              <a:t>«Сложная рабочая система неизменно получается из 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простой рабочей системы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. </a:t>
            </a:r>
            <a:br>
              <a:rPr lang="ru-RU" dirty="0">
                <a:solidFill>
                  <a:srgbClr val="333333"/>
                </a:solidFill>
                <a:latin typeface="+mn-lt"/>
              </a:rPr>
            </a:br>
            <a:r>
              <a:rPr lang="ru-RU" dirty="0">
                <a:solidFill>
                  <a:srgbClr val="333333"/>
                </a:solidFill>
                <a:latin typeface="+mn-lt"/>
              </a:rPr>
              <a:t>Сложная система, разработанная с нуля, никогда не работает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. И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никакие улучшения не заставят ее работать. 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Начинать 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следует с </a:t>
            </a:r>
            <a:r>
              <a:rPr lang="ru-RU" dirty="0" smtClean="0">
                <a:solidFill>
                  <a:srgbClr val="333333"/>
                </a:solidFill>
                <a:latin typeface="+mn-lt"/>
              </a:rPr>
              <a:t>простой рабочей системы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»</a:t>
            </a:r>
          </a:p>
          <a:p>
            <a:r>
              <a:rPr lang="ru-RU" dirty="0">
                <a:solidFill>
                  <a:srgbClr val="333333"/>
                </a:solidFill>
                <a:latin typeface="+mn-lt"/>
              </a:rPr>
              <a:t>— закон </a:t>
            </a:r>
            <a:r>
              <a:rPr lang="ru-RU" dirty="0" err="1">
                <a:solidFill>
                  <a:srgbClr val="333333"/>
                </a:solidFill>
                <a:latin typeface="+mn-lt"/>
              </a:rPr>
              <a:t>Голла</a:t>
            </a:r>
            <a:r>
              <a:rPr lang="ru-RU" dirty="0">
                <a:solidFill>
                  <a:srgbClr val="333333"/>
                </a:solidFill>
                <a:latin typeface="+mn-lt"/>
              </a:rPr>
              <a:t>, 1986</a:t>
            </a:r>
          </a:p>
        </p:txBody>
      </p:sp>
      <p:pic>
        <p:nvPicPr>
          <p:cNvPr id="1026" name="Picture 2" descr="https://habrastorage.org/r/w1560/getpro/habr/upload_files/08c/258/7d4/08c2587d4381350e82dfce8add0fd35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2" t="3935" r="4010" b="4101"/>
          <a:stretch/>
        </p:blipFill>
        <p:spPr bwMode="auto">
          <a:xfrm>
            <a:off x="5896641" y="3740016"/>
            <a:ext cx="6039743" cy="33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24617" y="5841308"/>
            <a:ext cx="8075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</a:rPr>
              <a:t>Закон (принцип) </a:t>
            </a:r>
            <a:r>
              <a:rPr lang="ru-RU" b="1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Гудхарта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: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«Когда мера становится целью, она перестает быть хорошей мерой»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3"/>
              </a:rPr>
              <a:t>[1]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, потому что становится объектом манипулирования как прямого (фальсификация чисел), так и косвенного (работа исключительно для улучшения этой меры)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4"/>
              </a:rPr>
              <a:t>[2]</a:t>
            </a:r>
            <a:r>
              <a:rPr lang="ru-RU" baseline="30000" dirty="0">
                <a:solidFill>
                  <a:srgbClr val="0645AD"/>
                </a:solidFill>
                <a:latin typeface="Arial" panose="020B0604020202020204" pitchFamily="34" charset="0"/>
                <a:hlinkClick r:id="rId5"/>
              </a:rPr>
              <a:t>[3]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24617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https://en.wikipedia.org/wiki/Goodhart%27s_law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5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617" y="95447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Построение </a:t>
            </a:r>
            <a:r>
              <a:rPr lang="ru-RU" dirty="0" smtClean="0"/>
              <a:t>Дерева</a:t>
            </a:r>
            <a:r>
              <a:rPr lang="en-US" dirty="0" smtClean="0"/>
              <a:t> </a:t>
            </a:r>
            <a:r>
              <a:rPr lang="ru-RU" dirty="0" smtClean="0"/>
              <a:t>Метрик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29492" y="6387766"/>
            <a:ext cx="42915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https://habr.com/ru/companies/otus/articles/694734/</a:t>
            </a:r>
            <a:endParaRPr lang="ru-RU" dirty="0"/>
          </a:p>
        </p:txBody>
      </p:sp>
      <p:pic>
        <p:nvPicPr>
          <p:cNvPr id="9" name="Picture 2" descr="https://habrastorage.org/r/w1560/getpro/habr/upload_files/08c/258/7d4/08c2587d4381350e82dfce8add0fd35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1" r="3549" b="8036"/>
          <a:stretch/>
        </p:blipFill>
        <p:spPr bwMode="auto">
          <a:xfrm>
            <a:off x="7669953" y="95446"/>
            <a:ext cx="4355793" cy="23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82880" y="1421010"/>
            <a:ext cx="11938171" cy="51931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Выбрать цель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</a:rPr>
              <a:t>Определить ключевые метрики системы (качественно), влияющие не цель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</a:rPr>
              <a:t>Разложить метрики на прокси-метрики 1 уровня (факторы влияющие на ключевые метрики)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tx1"/>
                </a:solidFill>
              </a:rPr>
              <a:t>Повторить разложение пока не дойдете до оценимых в ИИ </a:t>
            </a:r>
            <a:r>
              <a:rPr lang="ru-RU" sz="2100" dirty="0" smtClean="0">
                <a:solidFill>
                  <a:schemeClr val="tx1"/>
                </a:solidFill>
              </a:rPr>
              <a:t>метрик (их можно посчитать для ИИ)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Лучше выбрать те метрики, которые можно быстро оценить в процессе работы системы с ИИ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Могут быть и контр метрики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ru-RU" sz="1800" dirty="0" smtClean="0">
                <a:solidFill>
                  <a:schemeClr val="tx1"/>
                </a:solidFill>
              </a:rPr>
              <a:t>точность </a:t>
            </a:r>
            <a:r>
              <a:rPr lang="ru-RU" sz="1800" dirty="0">
                <a:solidFill>
                  <a:schemeClr val="tx1"/>
                </a:solidFill>
              </a:rPr>
              <a:t> – </a:t>
            </a:r>
            <a:r>
              <a:rPr lang="ru-RU" sz="1800" dirty="0" smtClean="0">
                <a:solidFill>
                  <a:schemeClr val="tx1"/>
                </a:solidFill>
              </a:rPr>
              <a:t>полнота)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chemeClr val="tx1"/>
                </a:solidFill>
              </a:rPr>
              <a:t>Пользовательские метрики – например, время ожидания в </a:t>
            </a:r>
            <a:r>
              <a:rPr lang="ru-RU" sz="1800" dirty="0">
                <a:solidFill>
                  <a:schemeClr val="tx1"/>
                </a:solidFill>
              </a:rPr>
              <a:t>интерфейсе (например точность – время </a:t>
            </a:r>
            <a:r>
              <a:rPr lang="ru-RU" sz="1800" dirty="0" smtClean="0">
                <a:solidFill>
                  <a:schemeClr val="tx1"/>
                </a:solidFill>
              </a:rPr>
              <a:t>работы)</a:t>
            </a:r>
            <a:endParaRPr lang="ru-RU" sz="1800" dirty="0">
              <a:solidFill>
                <a:schemeClr val="tx1"/>
              </a:solidFill>
            </a:endParaRP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Проанализируйте дерево: выявите его слабые места. </a:t>
            </a:r>
            <a:endParaRPr lang="ru-RU" sz="2400" dirty="0" smtClean="0">
              <a:solidFill>
                <a:schemeClr val="tx1"/>
              </a:solidFill>
            </a:endParaRPr>
          </a:p>
          <a:p>
            <a:pPr marL="725488" lvl="1" indent="-268288"/>
            <a:r>
              <a:rPr lang="ru-RU" sz="2000" dirty="0" smtClean="0">
                <a:solidFill>
                  <a:schemeClr val="tx1"/>
                </a:solidFill>
              </a:rPr>
              <a:t>Если есть результаты «до МЛ», то их надо учесть!</a:t>
            </a:r>
          </a:p>
          <a:p>
            <a:pPr marL="725488" lvl="1" indent="-268288"/>
            <a:r>
              <a:rPr lang="ru-RU" sz="2000" dirty="0" smtClean="0">
                <a:solidFill>
                  <a:schemeClr val="tx1"/>
                </a:solidFill>
              </a:rPr>
              <a:t>Цена ошибок, риски сбоев модели</a:t>
            </a:r>
            <a:endParaRPr lang="ru-RU" sz="2000" dirty="0">
              <a:solidFill>
                <a:schemeClr val="tx1"/>
              </a:solidFill>
            </a:endParaRP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Определите максимальный потенциал метрики. </a:t>
            </a:r>
          </a:p>
          <a:p>
            <a:pPr marL="268288" indent="-268288"/>
            <a:r>
              <a:rPr lang="ru-RU" sz="2400" dirty="0">
                <a:solidFill>
                  <a:schemeClr val="tx1"/>
                </a:solidFill>
              </a:rPr>
              <a:t>Сгенерируйте гипотезы, которые, по вашему мнению, вырастят метрику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</a:p>
          <a:p>
            <a:pPr marL="725488" lvl="1" indent="-268288"/>
            <a:r>
              <a:rPr lang="ru-RU" dirty="0" err="1" smtClean="0">
                <a:solidFill>
                  <a:schemeClr val="tx1"/>
                </a:solidFill>
              </a:rPr>
              <a:t>Приоретизируйте</a:t>
            </a:r>
            <a:r>
              <a:rPr lang="ru-RU" dirty="0" smtClean="0">
                <a:solidFill>
                  <a:schemeClr val="tx1"/>
                </a:solidFill>
              </a:rPr>
              <a:t> гипотезы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576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46C0-3ED1-15DB-A73A-890B5115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4" y="-416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Взгляд исследователя на </a:t>
            </a:r>
            <a:r>
              <a:rPr lang="en" dirty="0">
                <a:latin typeface="+mn-lt"/>
              </a:rPr>
              <a:t>ML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36DD2-B342-F350-0AA1-4621459EA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64" y="840072"/>
            <a:ext cx="12020196" cy="50349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Дано: – Что у нас есть? </a:t>
            </a:r>
            <a:r>
              <a:rPr lang="ru-RU" sz="2400" dirty="0" smtClean="0">
                <a:latin typeface="+mn-lt"/>
              </a:rPr>
              <a:t>(данные, метрики, разметка, объект исследования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Найти: – Что нужно оптимизировать</a:t>
            </a:r>
            <a:r>
              <a:rPr lang="ru-RU" sz="2400" dirty="0" smtClean="0">
                <a:latin typeface="+mn-lt"/>
              </a:rPr>
              <a:t>? (целевая переменная, предмет исследований) </a:t>
            </a:r>
            <a:endParaRPr lang="ru-RU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latin typeface="+mn-lt"/>
              </a:rPr>
              <a:t>Критерий: – Как мы поймем, что нашли то, что нужно </a:t>
            </a:r>
            <a:r>
              <a:rPr lang="ru-RU" sz="2400" dirty="0" smtClean="0">
                <a:latin typeface="+mn-lt"/>
              </a:rPr>
              <a:t>(метрики)</a:t>
            </a:r>
            <a:endParaRPr lang="ru-RU" sz="2400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В индустрии все сложнее: – Критерий надо найти и согласовать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Ограничения: что </a:t>
            </a:r>
            <a:r>
              <a:rPr lang="ru-RU" dirty="0" smtClean="0">
                <a:latin typeface="+mn-lt"/>
              </a:rPr>
              <a:t>нельзя</a:t>
            </a:r>
            <a:r>
              <a:rPr lang="en-US" dirty="0" smtClean="0">
                <a:latin typeface="+mn-lt"/>
              </a:rPr>
              <a:t> (</a:t>
            </a:r>
            <a:r>
              <a:rPr lang="ru-RU" dirty="0"/>
              <a:t>Нет ограничений — нет дизайна </a:t>
            </a:r>
            <a:r>
              <a:rPr lang="en-US" dirty="0" smtClean="0"/>
              <a:t>)</a:t>
            </a:r>
            <a:endParaRPr lang="ru-RU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Прежде чем улучшать, найдите, с чем сравнить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Существующее на рынке </a:t>
            </a:r>
            <a:r>
              <a:rPr lang="ru-RU" dirty="0" smtClean="0">
                <a:latin typeface="+mn-lt"/>
              </a:rPr>
              <a:t>решение или в статьях </a:t>
            </a:r>
            <a:r>
              <a:rPr lang="en-US" dirty="0" smtClean="0">
                <a:latin typeface="+mn-lt"/>
              </a:rPr>
              <a:t>(Baseline)</a:t>
            </a:r>
            <a:r>
              <a:rPr lang="ru-RU" dirty="0" smtClean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ru-RU" dirty="0" smtClean="0">
                <a:latin typeface="+mn-lt"/>
              </a:rPr>
              <a:t>Можно найти </a:t>
            </a:r>
            <a:r>
              <a:rPr lang="en-US" dirty="0" smtClean="0">
                <a:latin typeface="+mn-lt"/>
              </a:rPr>
              <a:t>SOTA </a:t>
            </a:r>
            <a:r>
              <a:rPr lang="ru-RU" dirty="0" smtClean="0">
                <a:latin typeface="+mn-lt"/>
              </a:rPr>
              <a:t>статью и посмотреть с чем сравнивают они.</a:t>
            </a:r>
            <a:endParaRPr lang="ru-RU" dirty="0">
              <a:latin typeface="+mn-lt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Простое решение на правилах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Качество решений человека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latin typeface="+mn-lt"/>
              </a:rPr>
              <a:t>Решения конкурентов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23DD8-FA79-6D3A-53C8-79ACAC57CEBB}"/>
              </a:ext>
            </a:extLst>
          </p:cNvPr>
          <p:cNvSpPr txBox="1"/>
          <p:nvPr/>
        </p:nvSpPr>
        <p:spPr>
          <a:xfrm>
            <a:off x="391886" y="6309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/mlsysd2ods.pdf</a:t>
            </a:r>
          </a:p>
        </p:txBody>
      </p:sp>
    </p:spTree>
    <p:extLst>
      <p:ext uri="{BB962C8B-B14F-4D97-AF65-F5344CB8AC3E}">
        <p14:creationId xmlns:p14="http://schemas.microsoft.com/office/powerpoint/2010/main" val="24990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046C0-3ED1-15DB-A73A-890B5115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4" y="-41629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Взгляд исследователя на </a:t>
            </a:r>
            <a:r>
              <a:rPr lang="en" dirty="0">
                <a:latin typeface="+mn-lt"/>
              </a:rPr>
              <a:t>ML</a:t>
            </a:r>
            <a:endParaRPr lang="ru-RU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36DD2-B342-F350-0AA1-4621459EA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64" y="840072"/>
            <a:ext cx="10515600" cy="5389278"/>
          </a:xfrm>
        </p:spPr>
        <p:txBody>
          <a:bodyPr>
            <a:normAutofit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ru-RU" sz="2400" b="1" dirty="0"/>
              <a:t>Источники ограничений </a:t>
            </a:r>
            <a:r>
              <a:rPr lang="ru-RU" sz="2400" dirty="0"/>
              <a:t>(SWEBOK v 3.0):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Цели </a:t>
            </a:r>
            <a:r>
              <a:rPr lang="ru-RU" sz="2400" dirty="0"/>
              <a:t>(бизнес-задачи)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Знания </a:t>
            </a:r>
            <a:r>
              <a:rPr lang="ru-RU" sz="2400" dirty="0"/>
              <a:t>предметной области </a:t>
            </a:r>
            <a:r>
              <a:rPr lang="ru-RU" sz="2400" dirty="0" smtClean="0"/>
              <a:t>(доменная область)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Заинтересованные </a:t>
            </a:r>
            <a:r>
              <a:rPr lang="ru-RU" sz="2400" dirty="0"/>
              <a:t>лица </a:t>
            </a:r>
            <a:r>
              <a:rPr lang="ru-RU" sz="2400" dirty="0" smtClean="0"/>
              <a:t>проекта их 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Бизнес-правила </a:t>
            </a:r>
            <a:r>
              <a:rPr lang="ru-RU" sz="2400" dirty="0"/>
              <a:t>и </a:t>
            </a:r>
            <a:r>
              <a:rPr lang="ru-RU" sz="2400" dirty="0" smtClean="0"/>
              <a:t>регулирование + этика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Окружение</a:t>
            </a:r>
            <a:r>
              <a:rPr lang="ru-RU" sz="2400" dirty="0"/>
              <a:t>, в котором будет работать система </a:t>
            </a:r>
            <a:endParaRPr lang="en-US" sz="2400" dirty="0"/>
          </a:p>
          <a:p>
            <a:pPr marL="715963">
              <a:spcBef>
                <a:spcPts val="600"/>
              </a:spcBef>
            </a:pPr>
            <a:r>
              <a:rPr lang="ru-RU" sz="2400" dirty="0" smtClean="0"/>
              <a:t>Организации</a:t>
            </a:r>
            <a:r>
              <a:rPr lang="ru-RU" sz="2400" dirty="0"/>
              <a:t>, создающие и эксплуатирующие </a:t>
            </a:r>
            <a:r>
              <a:rPr lang="ru-RU" sz="2400" dirty="0" smtClean="0"/>
              <a:t>систему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ru-RU" sz="2400" b="1" dirty="0" smtClean="0"/>
              <a:t>Виды ограничений</a:t>
            </a:r>
            <a:endParaRPr lang="ru-RU" sz="2400" b="1" dirty="0"/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Квалификация заказчика + финансы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Железные ограничения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/>
              <a:t>Бизнес-ограничения </a:t>
            </a:r>
            <a:endParaRPr lang="ru-RU" sz="2400" dirty="0" smtClean="0"/>
          </a:p>
          <a:p>
            <a:pPr marL="715963" indent="-357188">
              <a:spcBef>
                <a:spcPts val="600"/>
              </a:spcBef>
            </a:pPr>
            <a:r>
              <a:rPr lang="ru-RU" sz="2400" dirty="0" smtClean="0"/>
              <a:t>Организационные ограничения</a:t>
            </a:r>
          </a:p>
          <a:p>
            <a:pPr marL="715963" indent="-357188">
              <a:spcBef>
                <a:spcPts val="600"/>
              </a:spcBef>
            </a:pPr>
            <a:r>
              <a:rPr lang="ru-RU" sz="2400" dirty="0"/>
              <a:t>Существующие системы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23DD8-FA79-6D3A-53C8-79ACAC57CEBB}"/>
              </a:ext>
            </a:extLst>
          </p:cNvPr>
          <p:cNvSpPr txBox="1"/>
          <p:nvPr/>
        </p:nvSpPr>
        <p:spPr>
          <a:xfrm>
            <a:off x="391886" y="63090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+mn-lt"/>
              </a:rPr>
              <a:t>https</a:t>
            </a:r>
            <a:r>
              <a:rPr lang="ru-RU" dirty="0">
                <a:latin typeface="+mn-lt"/>
              </a:rPr>
              <a:t>://</a:t>
            </a:r>
            <a:r>
              <a:rPr lang="ru-RU" dirty="0" err="1">
                <a:latin typeface="+mn-lt"/>
              </a:rPr>
              <a:t>kolodezev.ru</a:t>
            </a:r>
            <a:r>
              <a:rPr lang="ru-RU" dirty="0">
                <a:latin typeface="+mn-lt"/>
              </a:rPr>
              <a:t>/</a:t>
            </a:r>
            <a:r>
              <a:rPr lang="ru-RU" dirty="0" err="1">
                <a:latin typeface="+mn-lt"/>
              </a:rPr>
              <a:t>download</a:t>
            </a:r>
            <a:r>
              <a:rPr lang="ru-RU" dirty="0">
                <a:latin typeface="+mn-lt"/>
              </a:rPr>
              <a:t>/mlsysd2ods.pdf</a:t>
            </a:r>
          </a:p>
        </p:txBody>
      </p:sp>
    </p:spTree>
    <p:extLst>
      <p:ext uri="{BB962C8B-B14F-4D97-AF65-F5344CB8AC3E}">
        <p14:creationId xmlns:p14="http://schemas.microsoft.com/office/powerpoint/2010/main" val="26956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2282</Words>
  <Application>Microsoft Office PowerPoint</Application>
  <PresentationFormat>Широкоэкранный</PresentationFormat>
  <Paragraphs>372</Paragraphs>
  <Slides>41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Roboto Medium</vt:lpstr>
      <vt:lpstr>Cambria Math</vt:lpstr>
      <vt:lpstr>Fira Sans</vt:lpstr>
      <vt:lpstr>Arial</vt:lpstr>
      <vt:lpstr>-apple-system</vt:lpstr>
      <vt:lpstr>Raleway</vt:lpstr>
      <vt:lpstr>Roboto</vt:lpstr>
      <vt:lpstr>Calibri</vt:lpstr>
      <vt:lpstr>Тема Office</vt:lpstr>
      <vt:lpstr>Качество работы моделей машинного обучения. </vt:lpstr>
      <vt:lpstr>Презентация PowerPoint</vt:lpstr>
      <vt:lpstr>Пайплайн Бизнес-анализа</vt:lpstr>
      <vt:lpstr>Бизнес метрики</vt:lpstr>
      <vt:lpstr>Бизнес метрики</vt:lpstr>
      <vt:lpstr>Дерево метрик</vt:lpstr>
      <vt:lpstr>Построение Дерева Метрик</vt:lpstr>
      <vt:lpstr>Взгляд исследователя на ML</vt:lpstr>
      <vt:lpstr>Взгляд исследователя на ML</vt:lpstr>
      <vt:lpstr>Презентация PowerPoint</vt:lpstr>
      <vt:lpstr>ML-метрики</vt:lpstr>
      <vt:lpstr>Бизнес метрики, примеры</vt:lpstr>
      <vt:lpstr>Источники проблем модели (снижение метрик)  </vt:lpstr>
      <vt:lpstr>Факторы качества ИИ модели</vt:lpstr>
      <vt:lpstr>Виды моделей ИИ и без ИИ</vt:lpstr>
      <vt:lpstr>Виды обучения</vt:lpstr>
      <vt:lpstr>Bias-Variance Decomposition</vt:lpstr>
      <vt:lpstr>Bias-Variance trade-off</vt:lpstr>
      <vt:lpstr>Презентация PowerPoint</vt:lpstr>
      <vt:lpstr>Презентация PowerPoint</vt:lpstr>
      <vt:lpstr>Презентация PowerPoint</vt:lpstr>
      <vt:lpstr>Обучение без учителя</vt:lpstr>
      <vt:lpstr>Презентация PowerPoint</vt:lpstr>
      <vt:lpstr>Полу-контролируемое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Classification task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F1-score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проектов искусственного интеллекта</dc:title>
  <dc:creator>User</dc:creator>
  <cp:lastModifiedBy>Ронкин Михаил Владимирович</cp:lastModifiedBy>
  <cp:revision>336</cp:revision>
  <dcterms:created xsi:type="dcterms:W3CDTF">2022-06-09T07:43:07Z</dcterms:created>
  <dcterms:modified xsi:type="dcterms:W3CDTF">2025-11-07T14:10:59Z</dcterms:modified>
</cp:coreProperties>
</file>